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5" r:id="rId2"/>
  </p:sldMasterIdLst>
  <p:notesMasterIdLst>
    <p:notesMasterId r:id="rId43"/>
  </p:notesMasterIdLst>
  <p:handoutMasterIdLst>
    <p:handoutMasterId r:id="rId44"/>
  </p:handoutMasterIdLst>
  <p:sldIdLst>
    <p:sldId id="369" r:id="rId3"/>
    <p:sldId id="287" r:id="rId4"/>
    <p:sldId id="335" r:id="rId5"/>
    <p:sldId id="288" r:id="rId6"/>
    <p:sldId id="328" r:id="rId7"/>
    <p:sldId id="385" r:id="rId8"/>
    <p:sldId id="387" r:id="rId9"/>
    <p:sldId id="332" r:id="rId10"/>
    <p:sldId id="368" r:id="rId11"/>
    <p:sldId id="380" r:id="rId12"/>
    <p:sldId id="379" r:id="rId13"/>
    <p:sldId id="362" r:id="rId14"/>
    <p:sldId id="294" r:id="rId15"/>
    <p:sldId id="399" r:id="rId16"/>
    <p:sldId id="400" r:id="rId17"/>
    <p:sldId id="282" r:id="rId18"/>
    <p:sldId id="336" r:id="rId19"/>
    <p:sldId id="371" r:id="rId20"/>
    <p:sldId id="372" r:id="rId21"/>
    <p:sldId id="373" r:id="rId22"/>
    <p:sldId id="374" r:id="rId23"/>
    <p:sldId id="366" r:id="rId24"/>
    <p:sldId id="375" r:id="rId25"/>
    <p:sldId id="376" r:id="rId26"/>
    <p:sldId id="363" r:id="rId27"/>
    <p:sldId id="342" r:id="rId28"/>
    <p:sldId id="347" r:id="rId29"/>
    <p:sldId id="381" r:id="rId30"/>
    <p:sldId id="383" r:id="rId31"/>
    <p:sldId id="348" r:id="rId32"/>
    <p:sldId id="393" r:id="rId33"/>
    <p:sldId id="394" r:id="rId34"/>
    <p:sldId id="401" r:id="rId35"/>
    <p:sldId id="395" r:id="rId36"/>
    <p:sldId id="402" r:id="rId37"/>
    <p:sldId id="396" r:id="rId38"/>
    <p:sldId id="403" r:id="rId39"/>
    <p:sldId id="392" r:id="rId40"/>
    <p:sldId id="398" r:id="rId41"/>
    <p:sldId id="404" r:id="rId42"/>
  </p:sldIdLst>
  <p:sldSz cx="12192000" cy="6858000"/>
  <p:notesSz cx="6858000" cy="9144000"/>
  <p:embeddedFontLst>
    <p:embeddedFont>
      <p:font typeface="Myriad Pro" panose="020B0503030403020204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on 20 años UCI" id="{974E56F7-B475-43AB-99B9-14E524A1441B}">
          <p14:sldIdLst>
            <p14:sldId id="369"/>
            <p14:sldId id="287"/>
            <p14:sldId id="335"/>
            <p14:sldId id="288"/>
            <p14:sldId id="328"/>
            <p14:sldId id="385"/>
            <p14:sldId id="387"/>
            <p14:sldId id="332"/>
            <p14:sldId id="368"/>
            <p14:sldId id="380"/>
            <p14:sldId id="379"/>
            <p14:sldId id="362"/>
            <p14:sldId id="294"/>
            <p14:sldId id="399"/>
            <p14:sldId id="400"/>
            <p14:sldId id="282"/>
            <p14:sldId id="336"/>
            <p14:sldId id="371"/>
            <p14:sldId id="372"/>
            <p14:sldId id="373"/>
            <p14:sldId id="374"/>
            <p14:sldId id="366"/>
            <p14:sldId id="375"/>
            <p14:sldId id="376"/>
            <p14:sldId id="363"/>
            <p14:sldId id="342"/>
            <p14:sldId id="347"/>
            <p14:sldId id="381"/>
            <p14:sldId id="383"/>
            <p14:sldId id="348"/>
            <p14:sldId id="393"/>
            <p14:sldId id="394"/>
            <p14:sldId id="401"/>
            <p14:sldId id="395"/>
            <p14:sldId id="402"/>
            <p14:sldId id="396"/>
            <p14:sldId id="403"/>
            <p14:sldId id="392"/>
            <p14:sldId id="398"/>
            <p14:sldId id="404"/>
          </p14:sldIdLst>
        </p14:section>
        <p14:section name="Elementos de interes" id="{DA6F86E6-508B-4717-A3AF-85F14C495C1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D7E1FD"/>
    <a:srgbClr val="1D71AE"/>
    <a:srgbClr val="E00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6" autoAdjust="0"/>
    <p:restoredTop sz="96400" autoAdjust="0"/>
  </p:normalViewPr>
  <p:slideViewPr>
    <p:cSldViewPr snapToGrid="0">
      <p:cViewPr varScale="1">
        <p:scale>
          <a:sx n="111" d="100"/>
          <a:sy n="111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6F5B5-00CE-419E-A123-F688E7BA0EB5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E9A71-2580-4BC2-A780-E5F612D4C9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969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AA0F7-E279-456A-8645-20FCA2392BDF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C7C35-C48D-45DA-93F9-5E6CE245D12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2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6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56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03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84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20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47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79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63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36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chemeClr val="bg1"/>
                </a:solidFill>
              </a:rPr>
              <a:t>Como parte de la ingeniería de requisitos, utilizando técnicas como entrevista y la lluvia de ideas se llegó a 19 requisitos funcionales y 33 no funcionales 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71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Debido a la gran afluencia de personal a la que se ve expuesta la universidad </a:t>
            </a:r>
            <a:r>
              <a:rPr lang="es-MX" dirty="0" err="1"/>
              <a:t>diariamete</a:t>
            </a:r>
            <a:r>
              <a:rPr lang="es-MX" dirty="0"/>
              <a:t> y con el objetivo de mantener la institución segura se tomo la iniciativa de realizar una plataforma para la creación de </a:t>
            </a:r>
            <a:r>
              <a:rPr lang="es-MX" dirty="0" err="1"/>
              <a:t>solapines</a:t>
            </a:r>
            <a:r>
              <a:rPr lang="es-MX"/>
              <a:t> de </a:t>
            </a:r>
            <a:r>
              <a:rPr lang="es-MX" dirty="0"/>
              <a:t>los ciudadanos que pertenecen a la </a:t>
            </a:r>
            <a:r>
              <a:rPr lang="es-MX"/>
              <a:t>misma   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25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Aumentar el tamaño de las letras solo dentro de los círculos </a:t>
            </a:r>
            <a:r>
              <a:rPr lang="es-ES" dirty="0" err="1"/>
              <a:t>azule</a:t>
            </a:r>
            <a:r>
              <a:rPr lang="es-ES" dirty="0"/>
              <a:t> y tipo e letra </a:t>
            </a:r>
            <a:r>
              <a:rPr lang="es-ES" dirty="0" err="1"/>
              <a:t>arial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5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6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43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Hacerlo de otra manera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70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79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017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01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476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437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73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Actualmente, el sistema enfrenta problemas de obsolescencia tecnológica, falta de mantenimiento y riesgos de seguridad significativos.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primer lugar, el sistema IDBIOACCESS v2.0 se diseñó utilizando tecnologías obsoletas como </a:t>
            </a:r>
            <a:r>
              <a:rPr lang="es-E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.Net</a:t>
            </a: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el sistema operativo Windows 7, los cuales han dejado de recibir soporte y actualizaciones de seguridad. Esto pone en riesgo la integridad y confidencialidad de los datos, ya que el sistema carece de protección contra nuevas vulnerabilidades y amenazas de seguridad.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Además, la falta de documentación adecuada y la dependencia de hardware y software obsoleto dificultan el mantenimiento y la actualización del sistema. Esto se ve exacerbado por la limitada disponibilidad de recursos informáticos y la falta de personal capacitado para gestionar el sistema de manera efectiva.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Otro problema importante es la falta de autenticación adecuada y controles de acceso en el sistema IDBIOACCESS v2.0. La asignación y gestión de roles carecen de flexibilidad, lo que resulta en privilegios inapropiados y riesgos de acceso no autorizado. Además, el sistema no controla adecuadamente la autenticación concurrente, lo que podría permitir a los usuarios abrir sesión desde múltiples dispositivos simultáneamente, comprometiendo la integridad y confidencialidad de los datos.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052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02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67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10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80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4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76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51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84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68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El Sistema de Identificación Nacional de Venezuela:</a:t>
            </a:r>
            <a:r>
              <a:rPr lang="es-ES" dirty="0"/>
              <a:t> Gestionado por el Servicio Administrativo de Identificación, Migración y Extranjería (SAIME), este sistema emite cédulas de identidad para diversos usos oficiales. Utiliza usuario y contraseña para la autenticación, pero presenta vulnerabilidades en su infraestructura de seguridad. La falta de actualizaciones y mecanismos de monitoreo limita su eficacia y lo hace inadecuado para IDBIOACCESS 2.0.</a:t>
            </a:r>
          </a:p>
          <a:p>
            <a:r>
              <a:rPr lang="es-ES" b="1" dirty="0"/>
              <a:t>Cl@ve:</a:t>
            </a:r>
            <a:r>
              <a:rPr lang="es-ES" dirty="0"/>
              <a:t> Cl@ve es un sistema integral para el acceso electrónico a servicios públicos, utilizando usuario, contraseña y un pin de seguridad enviado por SMS para autenticación. Ofrece una gestión efectiva de roles y es resistente a ataques cibernéticos, pero su costo y modelo de licenciamiento lo hacen inviable para IDBIOACCESS 2.0. A pesar de su robustez, no cumple completamente con las necesidades específicas del sistema propuesto.</a:t>
            </a:r>
          </a:p>
          <a:p>
            <a:r>
              <a:rPr lang="es-ES" b="1" dirty="0"/>
              <a:t>Sistema único de Identificación Nacional (SUIN):</a:t>
            </a:r>
            <a:r>
              <a:rPr lang="es-ES" dirty="0"/>
              <a:t> El SUIN es una plataforma crucial en Cuba para la inscripción e identificación de personas naturales, pero carece de mecanismos de autenticación y gestión de accesos y roles, lo que aumenta el riesgo de seguridad. La falta de mantenimiento y actualizaciones lo hace vulnerable, y por estas razones, no es adecuado para IDBIOACCESS 2.0.</a:t>
            </a:r>
          </a:p>
          <a:p>
            <a:r>
              <a:rPr lang="es-ES" b="1" dirty="0"/>
              <a:t>ENZONA:</a:t>
            </a:r>
            <a:r>
              <a:rPr lang="es-ES" dirty="0"/>
              <a:t> ENZONA es una plataforma de pago virtual en Cuba que utiliza autenticación de doble factor (usuario, contraseña y token móvil) para transacciones financieras. Aunque ofrece una seguridad robusta y gestión de roles adecuada para operaciones financieras, su enfoque y funcionalidades no son compatibles con las necesidades de un sistema de identificación como IDBIOACCESS 2.0.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C7C35-C48D-45DA-93F9-5E6CE245D1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71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9539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40992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937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1140"/>
            <a:ext cx="4107180" cy="5356860"/>
          </a:xfrm>
          <a:custGeom>
            <a:avLst/>
            <a:gdLst>
              <a:gd name="connsiteX0" fmla="*/ 0 w 4065188"/>
              <a:gd name="connsiteY0" fmla="*/ 0 h 5302702"/>
              <a:gd name="connsiteX1" fmla="*/ 3435902 w 4065188"/>
              <a:gd name="connsiteY1" fmla="*/ 0 h 5302702"/>
              <a:gd name="connsiteX2" fmla="*/ 4065188 w 4065188"/>
              <a:gd name="connsiteY2" fmla="*/ 629286 h 5302702"/>
              <a:gd name="connsiteX3" fmla="*/ 4065188 w 4065188"/>
              <a:gd name="connsiteY3" fmla="*/ 5302702 h 5302702"/>
              <a:gd name="connsiteX4" fmla="*/ 0 w 4065188"/>
              <a:gd name="connsiteY4" fmla="*/ 5302702 h 530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5188" h="5302702">
                <a:moveTo>
                  <a:pt x="0" y="0"/>
                </a:moveTo>
                <a:lnTo>
                  <a:pt x="3435902" y="0"/>
                </a:lnTo>
                <a:cubicBezTo>
                  <a:pt x="3783447" y="0"/>
                  <a:pt x="4065188" y="281741"/>
                  <a:pt x="4065188" y="629286"/>
                </a:cubicBezTo>
                <a:lnTo>
                  <a:pt x="4065188" y="5302702"/>
                </a:lnTo>
                <a:lnTo>
                  <a:pt x="0" y="53027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Tu imagen aquí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5295900" y="2430780"/>
            <a:ext cx="5924550" cy="3097184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22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5295900" y="1501140"/>
            <a:ext cx="5924550" cy="825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E000E0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ci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2917"/>
            <a:ext cx="12192000" cy="439737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 lang="es-MX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/>
            </a:pPr>
            <a:r>
              <a:rPr lang="es-MX" dirty="0"/>
              <a:t>Tu imagen aquí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54875" y="6095470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Pie de foto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Rectángulo: una sola esquina redondeada 3"/>
          <p:cNvSpPr/>
          <p:nvPr userDrawn="1"/>
        </p:nvSpPr>
        <p:spPr>
          <a:xfrm flipH="1">
            <a:off x="0" y="5314950"/>
            <a:ext cx="12190815" cy="1543050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Marcador de texto 1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563688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6" name="Marcador de texto 12"/>
          <p:cNvSpPr>
            <a:spLocks noGrp="1"/>
          </p:cNvSpPr>
          <p:nvPr>
            <p:ph type="body" sz="quarter" idx="11" hasCustomPrompt="1"/>
          </p:nvPr>
        </p:nvSpPr>
        <p:spPr>
          <a:xfrm>
            <a:off x="4448492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7" name="Marcador de texto 12"/>
          <p:cNvSpPr>
            <a:spLocks noGrp="1"/>
          </p:cNvSpPr>
          <p:nvPr>
            <p:ph type="body" sz="quarter" idx="12" hasCustomPrompt="1"/>
          </p:nvPr>
        </p:nvSpPr>
        <p:spPr>
          <a:xfrm>
            <a:off x="8058784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8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554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1</a:t>
            </a:r>
          </a:p>
        </p:txBody>
      </p:sp>
      <p:sp>
        <p:nvSpPr>
          <p:cNvPr id="9" name="Marcador de texto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48492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2</a:t>
            </a:r>
          </a:p>
        </p:txBody>
      </p:sp>
      <p:sp>
        <p:nvSpPr>
          <p:cNvPr id="10" name="Marcador de texto 12"/>
          <p:cNvSpPr>
            <a:spLocks noGrp="1"/>
          </p:cNvSpPr>
          <p:nvPr>
            <p:ph type="body" sz="quarter" idx="15" hasCustomPrompt="1"/>
          </p:nvPr>
        </p:nvSpPr>
        <p:spPr>
          <a:xfrm>
            <a:off x="8024430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3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1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50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1" cy="612620"/>
          </a:xfrm>
          <a:prstGeom prst="rect">
            <a:avLst/>
          </a:prstGeom>
        </p:spPr>
      </p:pic>
      <p:pic>
        <p:nvPicPr>
          <p:cNvPr id="10" name="Gráfico 50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66840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68565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1344159" y="2612570"/>
            <a:ext cx="9759270" cy="192832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(…) 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1480457" y="4721454"/>
            <a:ext cx="7384143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 cor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423889" y="2685143"/>
            <a:ext cx="7309530" cy="142032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(…) Frase corta</a:t>
            </a:r>
          </a:p>
        </p:txBody>
      </p:sp>
      <p:sp>
        <p:nvSpPr>
          <p:cNvPr id="6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2423889" y="4329568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bio de tem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 hasCustomPrompt="1"/>
          </p:nvPr>
        </p:nvSpPr>
        <p:spPr>
          <a:xfrm>
            <a:off x="2550884" y="4216878"/>
            <a:ext cx="6212115" cy="1510821"/>
          </a:xfrm>
          <a:prstGeom prst="rect">
            <a:avLst/>
          </a:prstGeom>
        </p:spPr>
        <p:txBody>
          <a:bodyPr anchor="ctr"/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/>
              <a:t>Aquí va el subtítulo o tema nuevo.</a:t>
            </a:r>
            <a:br>
              <a:rPr lang="es-ES" dirty="0"/>
            </a:br>
            <a:r>
              <a:rPr lang="es-ES" dirty="0"/>
              <a:t>Copie el círculo de la diapo similar de manera que variar el color y el campo de texto asociado.</a:t>
            </a:r>
            <a:endParaRPr lang="en-US" dirty="0"/>
          </a:p>
        </p:txBody>
      </p:sp>
      <p:grpSp>
        <p:nvGrpSpPr>
          <p:cNvPr id="4" name="Grupo 3"/>
          <p:cNvGrpSpPr/>
          <p:nvPr userDrawn="1"/>
        </p:nvGrpSpPr>
        <p:grpSpPr>
          <a:xfrm>
            <a:off x="-26829" y="1231683"/>
            <a:ext cx="2884330" cy="5331894"/>
            <a:chOff x="-1429" y="598714"/>
            <a:chExt cx="3062129" cy="5660570"/>
          </a:xfrm>
          <a:solidFill>
            <a:schemeClr val="bg1"/>
          </a:solidFill>
        </p:grpSpPr>
        <p:sp>
          <p:nvSpPr>
            <p:cNvPr id="5" name="Forma libre: forma 4"/>
            <p:cNvSpPr/>
            <p:nvPr/>
          </p:nvSpPr>
          <p:spPr>
            <a:xfrm>
              <a:off x="-1428" y="598714"/>
              <a:ext cx="3062128" cy="3169214"/>
            </a:xfrm>
            <a:custGeom>
              <a:avLst/>
              <a:gdLst>
                <a:gd name="connsiteX0" fmla="*/ 0 w 3062128"/>
                <a:gd name="connsiteY0" fmla="*/ 0 h 3169214"/>
                <a:gd name="connsiteX1" fmla="*/ 2818899 w 3062128"/>
                <a:gd name="connsiteY1" fmla="*/ 2540906 h 3169214"/>
                <a:gd name="connsiteX2" fmla="*/ 2821161 w 3062128"/>
                <a:gd name="connsiteY2" fmla="*/ 2585651 h 3169214"/>
                <a:gd name="connsiteX3" fmla="*/ 2821162 w 3062128"/>
                <a:gd name="connsiteY3" fmla="*/ 2585651 h 3169214"/>
                <a:gd name="connsiteX4" fmla="*/ 2826996 w 3062128"/>
                <a:gd name="connsiteY4" fmla="*/ 2586239 h 3169214"/>
                <a:gd name="connsiteX5" fmla="*/ 3062128 w 3062128"/>
                <a:gd name="connsiteY5" fmla="*/ 2874735 h 3169214"/>
                <a:gd name="connsiteX6" fmla="*/ 2826996 w 3062128"/>
                <a:gd name="connsiteY6" fmla="*/ 3163231 h 3169214"/>
                <a:gd name="connsiteX7" fmla="*/ 2812013 w 3062128"/>
                <a:gd name="connsiteY7" fmla="*/ 3164741 h 3169214"/>
                <a:gd name="connsiteX8" fmla="*/ 2767649 w 3062128"/>
                <a:gd name="connsiteY8" fmla="*/ 3169214 h 3169214"/>
                <a:gd name="connsiteX9" fmla="*/ 2708301 w 3062128"/>
                <a:gd name="connsiteY9" fmla="*/ 3163231 h 3169214"/>
                <a:gd name="connsiteX10" fmla="*/ 2680188 w 3062128"/>
                <a:gd name="connsiteY10" fmla="*/ 3154504 h 3169214"/>
                <a:gd name="connsiteX11" fmla="*/ 2653024 w 3062128"/>
                <a:gd name="connsiteY11" fmla="*/ 3146072 h 3169214"/>
                <a:gd name="connsiteX12" fmla="*/ 2473169 w 3062128"/>
                <a:gd name="connsiteY12" fmla="*/ 2874735 h 3169214"/>
                <a:gd name="connsiteX13" fmla="*/ 2653024 w 3062128"/>
                <a:gd name="connsiteY13" fmla="*/ 2603398 h 3169214"/>
                <a:gd name="connsiteX14" fmla="*/ 2690422 w 3062128"/>
                <a:gd name="connsiteY14" fmla="*/ 2591789 h 3169214"/>
                <a:gd name="connsiteX15" fmla="*/ 2708301 w 3062128"/>
                <a:gd name="connsiteY15" fmla="*/ 2586239 h 3169214"/>
                <a:gd name="connsiteX16" fmla="*/ 2767648 w 3062128"/>
                <a:gd name="connsiteY16" fmla="*/ 2580256 h 3169214"/>
                <a:gd name="connsiteX17" fmla="*/ 2767648 w 3062128"/>
                <a:gd name="connsiteY17" fmla="*/ 2580256 h 3169214"/>
                <a:gd name="connsiteX18" fmla="*/ 2708300 w 3062128"/>
                <a:gd name="connsiteY18" fmla="*/ 2586239 h 3169214"/>
                <a:gd name="connsiteX19" fmla="*/ 2690421 w 3062128"/>
                <a:gd name="connsiteY19" fmla="*/ 2591789 h 3169214"/>
                <a:gd name="connsiteX20" fmla="*/ 2689427 w 3062128"/>
                <a:gd name="connsiteY20" fmla="*/ 2570771 h 3169214"/>
                <a:gd name="connsiteX21" fmla="*/ 276233 w 3062128"/>
                <a:gd name="connsiteY21" fmla="*/ 139151 h 3169214"/>
                <a:gd name="connsiteX22" fmla="*/ 0 w 3062128"/>
                <a:gd name="connsiteY22" fmla="*/ 125185 h 316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62128" h="3169214">
                  <a:moveTo>
                    <a:pt x="0" y="0"/>
                  </a:moveTo>
                  <a:cubicBezTo>
                    <a:pt x="1467108" y="0"/>
                    <a:pt x="2673794" y="1113717"/>
                    <a:pt x="2818899" y="2540906"/>
                  </a:cubicBezTo>
                  <a:lnTo>
                    <a:pt x="2821161" y="2585651"/>
                  </a:lnTo>
                  <a:lnTo>
                    <a:pt x="2821162" y="2585651"/>
                  </a:lnTo>
                  <a:lnTo>
                    <a:pt x="2826996" y="2586239"/>
                  </a:lnTo>
                  <a:cubicBezTo>
                    <a:pt x="2961186" y="2613698"/>
                    <a:pt x="3062128" y="2732428"/>
                    <a:pt x="3062128" y="2874735"/>
                  </a:cubicBezTo>
                  <a:cubicBezTo>
                    <a:pt x="3062128" y="3017041"/>
                    <a:pt x="2961186" y="3135772"/>
                    <a:pt x="2826996" y="3163231"/>
                  </a:cubicBezTo>
                  <a:lnTo>
                    <a:pt x="2812013" y="3164741"/>
                  </a:lnTo>
                  <a:lnTo>
                    <a:pt x="2767649" y="3169214"/>
                  </a:lnTo>
                  <a:cubicBezTo>
                    <a:pt x="2747320" y="3169214"/>
                    <a:pt x="2727471" y="3167154"/>
                    <a:pt x="2708301" y="3163231"/>
                  </a:cubicBezTo>
                  <a:lnTo>
                    <a:pt x="2680188" y="3154504"/>
                  </a:lnTo>
                  <a:lnTo>
                    <a:pt x="2653024" y="3146072"/>
                  </a:lnTo>
                  <a:cubicBezTo>
                    <a:pt x="2547331" y="3101368"/>
                    <a:pt x="2473169" y="2996712"/>
                    <a:pt x="2473169" y="2874735"/>
                  </a:cubicBezTo>
                  <a:cubicBezTo>
                    <a:pt x="2473169" y="2752758"/>
                    <a:pt x="2547331" y="2648102"/>
                    <a:pt x="2653024" y="2603398"/>
                  </a:cubicBezTo>
                  <a:lnTo>
                    <a:pt x="2690422" y="2591789"/>
                  </a:lnTo>
                  <a:lnTo>
                    <a:pt x="2708301" y="2586239"/>
                  </a:lnTo>
                  <a:lnTo>
                    <a:pt x="2767648" y="2580256"/>
                  </a:lnTo>
                  <a:lnTo>
                    <a:pt x="2767648" y="2580256"/>
                  </a:lnTo>
                  <a:cubicBezTo>
                    <a:pt x="2747319" y="2580256"/>
                    <a:pt x="2727470" y="2582316"/>
                    <a:pt x="2708300" y="2586239"/>
                  </a:cubicBezTo>
                  <a:lnTo>
                    <a:pt x="2690421" y="2591789"/>
                  </a:lnTo>
                  <a:lnTo>
                    <a:pt x="2689427" y="2570771"/>
                  </a:lnTo>
                  <a:cubicBezTo>
                    <a:pt x="2567641" y="1289633"/>
                    <a:pt x="1553434" y="269021"/>
                    <a:pt x="276233" y="139151"/>
                  </a:cubicBezTo>
                  <a:lnTo>
                    <a:pt x="0" y="125185"/>
                  </a:ln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" name="Forma libre: forma 5"/>
            <p:cNvSpPr/>
            <p:nvPr/>
          </p:nvSpPr>
          <p:spPr>
            <a:xfrm>
              <a:off x="-1429" y="4874266"/>
              <a:ext cx="2437448" cy="1385018"/>
            </a:xfrm>
            <a:custGeom>
              <a:avLst/>
              <a:gdLst>
                <a:gd name="connsiteX0" fmla="*/ 1990931 w 2437448"/>
                <a:gd name="connsiteY0" fmla="*/ 382562 h 1385018"/>
                <a:gd name="connsiteX1" fmla="*/ 2019843 w 2437448"/>
                <a:gd name="connsiteY1" fmla="*/ 417603 h 1385018"/>
                <a:gd name="connsiteX2" fmla="*/ 2056047 w 2437448"/>
                <a:gd name="connsiteY2" fmla="*/ 447474 h 1385018"/>
                <a:gd name="connsiteX3" fmla="*/ 2087074 w 2437448"/>
                <a:gd name="connsiteY3" fmla="*/ 464315 h 1385018"/>
                <a:gd name="connsiteX4" fmla="*/ 2003607 w 2437448"/>
                <a:gd name="connsiteY4" fmla="*/ 556047 h 1385018"/>
                <a:gd name="connsiteX5" fmla="*/ 0 w 2437448"/>
                <a:gd name="connsiteY5" fmla="*/ 1385018 h 1385018"/>
                <a:gd name="connsiteX6" fmla="*/ 0 w 2437448"/>
                <a:gd name="connsiteY6" fmla="*/ 1259832 h 1385018"/>
                <a:gd name="connsiteX7" fmla="*/ 276233 w 2437448"/>
                <a:gd name="connsiteY7" fmla="*/ 1245866 h 1385018"/>
                <a:gd name="connsiteX8" fmla="*/ 1828523 w 2437448"/>
                <a:gd name="connsiteY8" fmla="*/ 546145 h 1385018"/>
                <a:gd name="connsiteX9" fmla="*/ 2379419 w 2437448"/>
                <a:gd name="connsiteY9" fmla="*/ 88158 h 1385018"/>
                <a:gd name="connsiteX10" fmla="*/ 2395670 w 2437448"/>
                <a:gd name="connsiteY10" fmla="*/ 107854 h 1385018"/>
                <a:gd name="connsiteX11" fmla="*/ 2437448 w 2437448"/>
                <a:gd name="connsiteY11" fmla="*/ 244627 h 1385018"/>
                <a:gd name="connsiteX12" fmla="*/ 2192821 w 2437448"/>
                <a:gd name="connsiteY12" fmla="*/ 489253 h 1385018"/>
                <a:gd name="connsiteX13" fmla="*/ 2097601 w 2437448"/>
                <a:gd name="connsiteY13" fmla="*/ 470029 h 1385018"/>
                <a:gd name="connsiteX14" fmla="*/ 2087075 w 2437448"/>
                <a:gd name="connsiteY14" fmla="*/ 464316 h 1385018"/>
                <a:gd name="connsiteX15" fmla="*/ 2186489 w 2437448"/>
                <a:gd name="connsiteY15" fmla="*/ 355058 h 1385018"/>
                <a:gd name="connsiteX16" fmla="*/ 2349607 w 2437448"/>
                <a:gd name="connsiteY16" fmla="*/ 137173 h 1385018"/>
                <a:gd name="connsiteX17" fmla="*/ 2273238 w 2437448"/>
                <a:gd name="connsiteY17" fmla="*/ 14629 h 1385018"/>
                <a:gd name="connsiteX18" fmla="*/ 2288041 w 2437448"/>
                <a:gd name="connsiteY18" fmla="*/ 19224 h 1385018"/>
                <a:gd name="connsiteX19" fmla="*/ 2365799 w 2437448"/>
                <a:gd name="connsiteY19" fmla="*/ 71649 h 1385018"/>
                <a:gd name="connsiteX20" fmla="*/ 2379419 w 2437448"/>
                <a:gd name="connsiteY20" fmla="*/ 88157 h 1385018"/>
                <a:gd name="connsiteX21" fmla="*/ 2349607 w 2437448"/>
                <a:gd name="connsiteY21" fmla="*/ 137172 h 1385018"/>
                <a:gd name="connsiteX22" fmla="*/ 2186489 w 2437448"/>
                <a:gd name="connsiteY22" fmla="*/ 355057 h 1385018"/>
                <a:gd name="connsiteX23" fmla="*/ 2087075 w 2437448"/>
                <a:gd name="connsiteY23" fmla="*/ 464315 h 1385018"/>
                <a:gd name="connsiteX24" fmla="*/ 2056048 w 2437448"/>
                <a:gd name="connsiteY24" fmla="*/ 447474 h 1385018"/>
                <a:gd name="connsiteX25" fmla="*/ 2019844 w 2437448"/>
                <a:gd name="connsiteY25" fmla="*/ 417603 h 1385018"/>
                <a:gd name="connsiteX26" fmla="*/ 1990932 w 2437448"/>
                <a:gd name="connsiteY26" fmla="*/ 382562 h 1385018"/>
                <a:gd name="connsiteX27" fmla="*/ 1999848 w 2437448"/>
                <a:gd name="connsiteY27" fmla="*/ 373581 h 1385018"/>
                <a:gd name="connsiteX28" fmla="*/ 2155206 w 2437448"/>
                <a:gd name="connsiteY28" fmla="*/ 186226 h 1385018"/>
                <a:gd name="connsiteX29" fmla="*/ 2192820 w 2437448"/>
                <a:gd name="connsiteY29" fmla="*/ 0 h 1385018"/>
                <a:gd name="connsiteX30" fmla="*/ 2242121 w 2437448"/>
                <a:gd name="connsiteY30" fmla="*/ 4970 h 1385018"/>
                <a:gd name="connsiteX31" fmla="*/ 2273237 w 2437448"/>
                <a:gd name="connsiteY31" fmla="*/ 14629 h 1385018"/>
                <a:gd name="connsiteX32" fmla="*/ 2155205 w 2437448"/>
                <a:gd name="connsiteY32" fmla="*/ 186226 h 1385018"/>
                <a:gd name="connsiteX33" fmla="*/ 1999847 w 2437448"/>
                <a:gd name="connsiteY33" fmla="*/ 373581 h 1385018"/>
                <a:gd name="connsiteX34" fmla="*/ 1990931 w 2437448"/>
                <a:gd name="connsiteY34" fmla="*/ 382562 h 1385018"/>
                <a:gd name="connsiteX35" fmla="*/ 1989971 w 2437448"/>
                <a:gd name="connsiteY35" fmla="*/ 381399 h 1385018"/>
                <a:gd name="connsiteX36" fmla="*/ 1948193 w 2437448"/>
                <a:gd name="connsiteY36" fmla="*/ 244626 h 1385018"/>
                <a:gd name="connsiteX37" fmla="*/ 2192820 w 2437448"/>
                <a:gd name="connsiteY37" fmla="*/ 0 h 138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37448" h="1385018">
                  <a:moveTo>
                    <a:pt x="1990931" y="382562"/>
                  </a:moveTo>
                  <a:lnTo>
                    <a:pt x="2019843" y="417603"/>
                  </a:lnTo>
                  <a:cubicBezTo>
                    <a:pt x="2030910" y="428670"/>
                    <a:pt x="2043032" y="438682"/>
                    <a:pt x="2056047" y="447474"/>
                  </a:cubicBezTo>
                  <a:lnTo>
                    <a:pt x="2087074" y="464315"/>
                  </a:lnTo>
                  <a:lnTo>
                    <a:pt x="2003607" y="556047"/>
                  </a:lnTo>
                  <a:cubicBezTo>
                    <a:pt x="1490839" y="1068228"/>
                    <a:pt x="782457" y="1385018"/>
                    <a:pt x="0" y="1385018"/>
                  </a:cubicBezTo>
                  <a:lnTo>
                    <a:pt x="0" y="1259832"/>
                  </a:lnTo>
                  <a:lnTo>
                    <a:pt x="276233" y="1245866"/>
                  </a:lnTo>
                  <a:cubicBezTo>
                    <a:pt x="872260" y="1185260"/>
                    <a:pt x="1411013" y="930671"/>
                    <a:pt x="1828523" y="546145"/>
                  </a:cubicBezTo>
                  <a:close/>
                  <a:moveTo>
                    <a:pt x="2379419" y="88158"/>
                  </a:moveTo>
                  <a:lnTo>
                    <a:pt x="2395670" y="107854"/>
                  </a:lnTo>
                  <a:cubicBezTo>
                    <a:pt x="2422046" y="146897"/>
                    <a:pt x="2437448" y="193964"/>
                    <a:pt x="2437448" y="244627"/>
                  </a:cubicBezTo>
                  <a:cubicBezTo>
                    <a:pt x="2437448" y="379730"/>
                    <a:pt x="2327925" y="489253"/>
                    <a:pt x="2192821" y="489253"/>
                  </a:cubicBezTo>
                  <a:cubicBezTo>
                    <a:pt x="2159045" y="489253"/>
                    <a:pt x="2126868" y="482408"/>
                    <a:pt x="2097601" y="470029"/>
                  </a:cubicBezTo>
                  <a:lnTo>
                    <a:pt x="2087075" y="464316"/>
                  </a:lnTo>
                  <a:lnTo>
                    <a:pt x="2186489" y="355058"/>
                  </a:lnTo>
                  <a:cubicBezTo>
                    <a:pt x="2244235" y="285167"/>
                    <a:pt x="2298687" y="212459"/>
                    <a:pt x="2349607" y="137173"/>
                  </a:cubicBezTo>
                  <a:close/>
                  <a:moveTo>
                    <a:pt x="2273238" y="14629"/>
                  </a:moveTo>
                  <a:lnTo>
                    <a:pt x="2288041" y="19224"/>
                  </a:lnTo>
                  <a:cubicBezTo>
                    <a:pt x="2317308" y="31603"/>
                    <a:pt x="2343664" y="49515"/>
                    <a:pt x="2365799" y="71649"/>
                  </a:cubicBezTo>
                  <a:lnTo>
                    <a:pt x="2379419" y="88157"/>
                  </a:lnTo>
                  <a:lnTo>
                    <a:pt x="2349607" y="137172"/>
                  </a:lnTo>
                  <a:cubicBezTo>
                    <a:pt x="2298687" y="212458"/>
                    <a:pt x="2244235" y="285166"/>
                    <a:pt x="2186489" y="355057"/>
                  </a:cubicBezTo>
                  <a:lnTo>
                    <a:pt x="2087075" y="464315"/>
                  </a:lnTo>
                  <a:lnTo>
                    <a:pt x="2056048" y="447474"/>
                  </a:lnTo>
                  <a:cubicBezTo>
                    <a:pt x="2043033" y="438682"/>
                    <a:pt x="2030911" y="428670"/>
                    <a:pt x="2019844" y="417603"/>
                  </a:cubicBezTo>
                  <a:lnTo>
                    <a:pt x="1990932" y="382562"/>
                  </a:lnTo>
                  <a:lnTo>
                    <a:pt x="1999848" y="373581"/>
                  </a:lnTo>
                  <a:cubicBezTo>
                    <a:pt x="2054357" y="313532"/>
                    <a:pt x="2106205" y="251018"/>
                    <a:pt x="2155206" y="186226"/>
                  </a:cubicBezTo>
                  <a:close/>
                  <a:moveTo>
                    <a:pt x="2192820" y="0"/>
                  </a:moveTo>
                  <a:cubicBezTo>
                    <a:pt x="2209708" y="0"/>
                    <a:pt x="2226196" y="1712"/>
                    <a:pt x="2242121" y="4970"/>
                  </a:cubicBezTo>
                  <a:lnTo>
                    <a:pt x="2273237" y="14629"/>
                  </a:lnTo>
                  <a:lnTo>
                    <a:pt x="2155205" y="186226"/>
                  </a:lnTo>
                  <a:cubicBezTo>
                    <a:pt x="2106204" y="251018"/>
                    <a:pt x="2054356" y="313532"/>
                    <a:pt x="1999847" y="373581"/>
                  </a:cubicBezTo>
                  <a:lnTo>
                    <a:pt x="1990931" y="382562"/>
                  </a:lnTo>
                  <a:lnTo>
                    <a:pt x="1989971" y="381399"/>
                  </a:lnTo>
                  <a:cubicBezTo>
                    <a:pt x="1963595" y="342356"/>
                    <a:pt x="1948193" y="295290"/>
                    <a:pt x="1948193" y="244626"/>
                  </a:cubicBezTo>
                  <a:cubicBezTo>
                    <a:pt x="1948193" y="109523"/>
                    <a:pt x="2057716" y="0"/>
                    <a:pt x="2192820" y="0"/>
                  </a:cubicBez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8549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+ esquem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posición de imagen 9"/>
          <p:cNvSpPr>
            <a:spLocks noGrp="1"/>
          </p:cNvSpPr>
          <p:nvPr>
            <p:ph type="pic" sz="quarter" idx="13" hasCustomPrompt="1"/>
          </p:nvPr>
        </p:nvSpPr>
        <p:spPr>
          <a:xfrm>
            <a:off x="6702574" y="1453834"/>
            <a:ext cx="4155927" cy="4165916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Coloca tu esquema aquí o elimina este recuadro y crea tu propio esquema</a:t>
            </a:r>
            <a:endParaRPr lang="en-US" dirty="0"/>
          </a:p>
        </p:txBody>
      </p:sp>
      <p:sp>
        <p:nvSpPr>
          <p:cNvPr id="10" name="Marcador de texto 17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430780"/>
            <a:ext cx="4864552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12" name="Marcador de texto 17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1501140"/>
            <a:ext cx="4864552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28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669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5481" y="855630"/>
            <a:ext cx="1346639" cy="971550"/>
          </a:xfrm>
          <a:prstGeom prst="rect">
            <a:avLst/>
          </a:prstGeom>
        </p:spPr>
      </p:pic>
      <p:pic>
        <p:nvPicPr>
          <p:cNvPr id="7" name="Gráfico 50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410" y="2097342"/>
            <a:ext cx="832780" cy="6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21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3" r:id="rId6"/>
    <p:sldLayoutId id="2147483664" r:id="rId7"/>
    <p:sldLayoutId id="2147483665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3"/>
          <p:cNvSpPr txBox="1"/>
          <p:nvPr userDrawn="1"/>
        </p:nvSpPr>
        <p:spPr>
          <a:xfrm>
            <a:off x="8534400" y="5856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59F69EC-56DA-4F86-A48E-0043D181979E}" type="slidenum">
              <a:rPr lang="en-US" smtClean="0">
                <a:solidFill>
                  <a:schemeClr val="tx1"/>
                </a:solidFill>
              </a:rPr>
              <a:t>‹Nº›</a:t>
            </a:fld>
            <a:endParaRPr lang="en-US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3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6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62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4.svg"/><Relationship Id="rId9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z17.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961888" y="4764504"/>
            <a:ext cx="5556602" cy="1341326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Tutores: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Martín 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García</a:t>
            </a:r>
          </a:p>
          <a:p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Yosbel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Falero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Vento</a:t>
            </a:r>
            <a:endPara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2868" y="4764504"/>
            <a:ext cx="4295837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09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/>
          </a:bodyPr>
          <a:lstStyle/>
          <a:p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Sistemas de Recomendaciones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9562" y="5853717"/>
            <a:ext cx="1198888" cy="90089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838200" y="1296786"/>
            <a:ext cx="6521337" cy="443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asado en Contenido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Filtrado colaborativo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Popularidad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Basado en Filtrado Demográfico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Conversacionales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Híbridos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4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741" y="1571220"/>
            <a:ext cx="1454738" cy="9505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721" y="1396764"/>
            <a:ext cx="1178001" cy="110765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531" y="4501182"/>
            <a:ext cx="1236133" cy="111426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2506992"/>
            <a:ext cx="4644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547780" y="2511193"/>
            <a:ext cx="4644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Netflix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536916" y="5615443"/>
            <a:ext cx="4644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Sistema de recomendación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 Google Play Store.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9562" y="5853717"/>
            <a:ext cx="1198888" cy="900898"/>
          </a:xfrm>
          <a:prstGeom prst="rect">
            <a:avLst/>
          </a:prstGeom>
        </p:spPr>
      </p:pic>
      <p:sp>
        <p:nvSpPr>
          <p:cNvPr id="9" name="Rectángulo redondeado 8"/>
          <p:cNvSpPr/>
          <p:nvPr/>
        </p:nvSpPr>
        <p:spPr>
          <a:xfrm>
            <a:off x="4644220" y="3461098"/>
            <a:ext cx="2544231" cy="6142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Internacionales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25745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675255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9810" y="5707681"/>
            <a:ext cx="1198888" cy="90089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265" y="1269467"/>
            <a:ext cx="1281545" cy="125824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2605032"/>
            <a:ext cx="52647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Subsistema de recomendación de información para el buscador cubano </a:t>
            </a:r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Orión.</a:t>
            </a:r>
            <a:endParaRPr lang="es-ES" sz="2800" dirty="0"/>
          </a:p>
        </p:txBody>
      </p:sp>
      <p:sp>
        <p:nvSpPr>
          <p:cNvPr id="5" name="Rectángulo 4"/>
          <p:cNvSpPr/>
          <p:nvPr/>
        </p:nvSpPr>
        <p:spPr>
          <a:xfrm>
            <a:off x="7515503" y="2604398"/>
            <a:ext cx="49087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Módulo Recomendaciones del sistema para repositorios digitales REPXOS </a:t>
            </a:r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3.0.</a:t>
            </a:r>
            <a:endParaRPr lang="es-ES" sz="2800" dirty="0"/>
          </a:p>
        </p:txBody>
      </p:sp>
      <p:sp>
        <p:nvSpPr>
          <p:cNvPr id="6" name="Rectángulo 5"/>
          <p:cNvSpPr/>
          <p:nvPr/>
        </p:nvSpPr>
        <p:spPr>
          <a:xfrm>
            <a:off x="2981574" y="5389506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Desarrollo del Sistema de Recomendación de equipos de investigación para tesis de </a:t>
            </a:r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grado.</a:t>
            </a:r>
            <a:endParaRPr lang="es-ES" sz="28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02" y="1558377"/>
            <a:ext cx="2499722" cy="8918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581" y="4101220"/>
            <a:ext cx="1207985" cy="1207985"/>
          </a:xfrm>
          <a:prstGeom prst="rect">
            <a:avLst/>
          </a:prstGeom>
        </p:spPr>
      </p:pic>
      <p:sp>
        <p:nvSpPr>
          <p:cNvPr id="10" name="Rectángulo redondeado 9"/>
          <p:cNvSpPr/>
          <p:nvPr/>
        </p:nvSpPr>
        <p:spPr>
          <a:xfrm>
            <a:off x="4971272" y="1589868"/>
            <a:ext cx="2544231" cy="61420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Nacionales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55911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8210602" y="1847265"/>
            <a:ext cx="27254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Personalización</a:t>
            </a:r>
            <a:endParaRPr lang="es-ES" sz="28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93" y="2347248"/>
            <a:ext cx="1452783" cy="150059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82" y="2308930"/>
            <a:ext cx="1208938" cy="134350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73" y="5079003"/>
            <a:ext cx="1897820" cy="133487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82" y="5060885"/>
            <a:ext cx="1486304" cy="1519866"/>
          </a:xfrm>
          <a:prstGeom prst="rect">
            <a:avLst/>
          </a:prstGeom>
        </p:spPr>
      </p:pic>
      <p:pic>
        <p:nvPicPr>
          <p:cNvPr id="19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021" y="5820818"/>
            <a:ext cx="1198888" cy="90089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135137" y="4556191"/>
            <a:ext cx="4164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Preferencias </a:t>
            </a:r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de </a:t>
            </a: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usuarios</a:t>
            </a:r>
            <a:endParaRPr lang="es-ES" sz="2800" dirty="0"/>
          </a:p>
        </p:txBody>
      </p:sp>
      <p:sp>
        <p:nvSpPr>
          <p:cNvPr id="7" name="Rectángulo 6"/>
          <p:cNvSpPr/>
          <p:nvPr/>
        </p:nvSpPr>
        <p:spPr>
          <a:xfrm>
            <a:off x="8400855" y="4555783"/>
            <a:ext cx="27061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Enfoque hibrido</a:t>
            </a:r>
            <a:endParaRPr lang="es-ES" sz="2800" dirty="0"/>
          </a:p>
        </p:txBody>
      </p:sp>
      <p:sp>
        <p:nvSpPr>
          <p:cNvPr id="8" name="Rectángulo 7"/>
          <p:cNvSpPr/>
          <p:nvPr/>
        </p:nvSpPr>
        <p:spPr>
          <a:xfrm>
            <a:off x="1058721" y="1829168"/>
            <a:ext cx="4166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 err="1">
                <a:latin typeface="Arial" panose="020B0604020202020204" pitchFamily="34" charset="0"/>
                <a:ea typeface="Times New Roman" panose="02020603050405020304" pitchFamily="18" charset="0"/>
              </a:rPr>
              <a:t>Basdo</a:t>
            </a: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 en </a:t>
            </a:r>
            <a:r>
              <a:rPr lang="es-ES" sz="2800" dirty="0" err="1">
                <a:latin typeface="Arial" panose="020B0604020202020204" pitchFamily="34" charset="0"/>
                <a:ea typeface="Times New Roman" panose="02020603050405020304" pitchFamily="18" charset="0"/>
              </a:rPr>
              <a:t>Deep</a:t>
            </a: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sz="2800" dirty="0" err="1">
                <a:latin typeface="Arial" panose="020B0604020202020204" pitchFamily="34" charset="0"/>
                <a:ea typeface="Times New Roman" panose="02020603050405020304" pitchFamily="18" charset="0"/>
              </a:rPr>
              <a:t>Learning</a:t>
            </a: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678890"/>
              </p:ext>
            </p:extLst>
          </p:nvPr>
        </p:nvGraphicFramePr>
        <p:xfrm>
          <a:off x="1" y="987551"/>
          <a:ext cx="12191999" cy="58652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63547"/>
                <a:gridCol w="2742984"/>
                <a:gridCol w="2244911"/>
                <a:gridCol w="1844446"/>
                <a:gridCol w="2196111"/>
              </a:tblGrid>
              <a:tr h="16769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Sistemas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Personalización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Preferencias de usuarios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Algoritmo hibrido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Basdo</a:t>
                      </a: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 </a:t>
                      </a: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</a:t>
                      </a: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  <a:tr h="13357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 </a:t>
                      </a:r>
                      <a:r>
                        <a:rPr lang="es-ES" sz="2000" b="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Recomendación de </a:t>
                      </a:r>
                      <a:r>
                        <a:rPr lang="es-ES" sz="2000" b="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Youtube</a:t>
                      </a:r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940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 </a:t>
                      </a:r>
                      <a:r>
                        <a:rPr lang="es-ES" sz="2000" b="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Recomendación de </a:t>
                      </a:r>
                      <a:r>
                        <a:rPr lang="es-ES" sz="2000" b="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Netflix</a:t>
                      </a:r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227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Sistema </a:t>
                      </a:r>
                      <a:r>
                        <a:rPr lang="es-ES" sz="2000" b="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Recomendación de Google Play Store</a:t>
                      </a:r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09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 fontScale="90000"/>
          </a:bodyPr>
          <a:lstStyle/>
          <a:p>
            <a:r>
              <a:rPr lang="es-E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ESTUDIO DE SOLUCIONES SIMILARES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1046"/>
              </p:ext>
            </p:extLst>
          </p:nvPr>
        </p:nvGraphicFramePr>
        <p:xfrm>
          <a:off x="1" y="1004935"/>
          <a:ext cx="12191999" cy="58530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63547"/>
                <a:gridCol w="2742984"/>
                <a:gridCol w="2244911"/>
                <a:gridCol w="1844446"/>
                <a:gridCol w="2196111"/>
              </a:tblGrid>
              <a:tr h="14491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8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Sistemas 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Personalización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Preferencias de usuarios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Algoritmo hibrido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Basdo</a:t>
                      </a: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 </a:t>
                      </a: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</a:t>
                      </a: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800" dirty="0" err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  <a:tr h="1605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Subsistema de       </a:t>
                      </a:r>
                      <a:r>
                        <a:rPr lang="es-ES" sz="18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recomendación </a:t>
                      </a:r>
                      <a:r>
                        <a:rPr lang="es-ES" sz="18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  información para el buscador cubano Orión</a:t>
                      </a:r>
                      <a:endParaRPr lang="es-ES" sz="18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1920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Módulo Recomendaciones del sistema para repositorios digitales REPXOS 3.0</a:t>
                      </a:r>
                      <a:endParaRPr lang="es-ES" sz="18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0597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Desarrollo del Sistema de Recomendación de equipos de investigación para tesis de grado</a:t>
                      </a:r>
                      <a:endParaRPr lang="es-ES" sz="18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</a:t>
                      </a:r>
                      <a:endParaRPr lang="es-ES" sz="2000" b="1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1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  <a:endParaRPr lang="es-ES" sz="2000" b="1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6261" marR="3626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72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97878" cy="780019"/>
          </a:xfrm>
          <a:prstGeom prst="rect">
            <a:avLst/>
          </a:prstGeo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TECNOLOGIAS Y HERRAMIENTAS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C96D3CDF-7162-4A6E-7715-50E18F546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003" y="5400119"/>
            <a:ext cx="988271" cy="74165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="" xmlns:a16="http://schemas.microsoft.com/office/drawing/2014/main" id="{193BFAF8-70E9-6058-167E-6CC0D5E32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85" y="1307675"/>
            <a:ext cx="704101" cy="70410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0" y="5316241"/>
            <a:ext cx="637473" cy="6888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937" y="5301310"/>
            <a:ext cx="753526" cy="7037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5" y="2061100"/>
            <a:ext cx="685924" cy="6821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0" y="1307675"/>
            <a:ext cx="917958" cy="6941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627" y="5707086"/>
            <a:ext cx="844441" cy="926773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174" y="1219888"/>
            <a:ext cx="1283196" cy="73837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451" y="1958583"/>
            <a:ext cx="1163963" cy="738373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495" y="2696956"/>
            <a:ext cx="1013359" cy="738373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50" y="2838654"/>
            <a:ext cx="1266506" cy="738373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969" y="1145144"/>
            <a:ext cx="1455082" cy="738373"/>
          </a:xfrm>
          <a:prstGeom prst="rect">
            <a:avLst/>
          </a:prstGeom>
        </p:spPr>
      </p:pic>
      <p:pic>
        <p:nvPicPr>
          <p:cNvPr id="27" name="Picture 9" descr="A red and black logo&#10;&#10;Description automatically generated">
            <a:extLst>
              <a:ext uri="{FF2B5EF4-FFF2-40B4-BE49-F238E27FC236}">
                <a16:creationId xmlns="" xmlns:a16="http://schemas.microsoft.com/office/drawing/2014/main" id="{0FDA3E87-210C-F91E-B217-C28227E91D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72" y="5770949"/>
            <a:ext cx="1120779" cy="951482"/>
          </a:xfrm>
          <a:prstGeom prst="rect">
            <a:avLst/>
          </a:prstGeom>
        </p:spPr>
      </p:pic>
      <p:pic>
        <p:nvPicPr>
          <p:cNvPr id="30" name="Picture 22">
            <a:extLst>
              <a:ext uri="{FF2B5EF4-FFF2-40B4-BE49-F238E27FC236}">
                <a16:creationId xmlns="" xmlns:a16="http://schemas.microsoft.com/office/drawing/2014/main" id="{0BA7DF2C-8ADC-4E69-94E5-F7068EE077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71687" y="5770949"/>
            <a:ext cx="1415800" cy="939127"/>
          </a:xfrm>
          <a:prstGeom prst="rect">
            <a:avLst/>
          </a:prstGeom>
        </p:spPr>
      </p:pic>
      <p:pic>
        <p:nvPicPr>
          <p:cNvPr id="34" name="Picture 27">
            <a:extLst>
              <a:ext uri="{FF2B5EF4-FFF2-40B4-BE49-F238E27FC236}">
                <a16:creationId xmlns="" xmlns:a16="http://schemas.microsoft.com/office/drawing/2014/main" id="{A490B7B3-B905-4659-B449-E1848D525FA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15" y="4843741"/>
            <a:ext cx="996071" cy="809451"/>
          </a:xfrm>
          <a:prstGeom prst="rect">
            <a:avLst/>
          </a:prstGeom>
        </p:spPr>
      </p:pic>
      <p:sp>
        <p:nvSpPr>
          <p:cNvPr id="37" name="Elipse 36"/>
          <p:cNvSpPr/>
          <p:nvPr/>
        </p:nvSpPr>
        <p:spPr>
          <a:xfrm>
            <a:off x="4157390" y="2403819"/>
            <a:ext cx="2163227" cy="2063019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AUP-UCI</a:t>
            </a:r>
          </a:p>
          <a:p>
            <a:pPr algn="ctr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ESCENARIO 2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33461" y="200181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5.0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205812" y="2695945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2024</a:t>
            </a:r>
            <a:endParaRPr lang="es-ES" dirty="0"/>
          </a:p>
        </p:txBody>
      </p:sp>
      <p:sp>
        <p:nvSpPr>
          <p:cNvPr id="28" name="CuadroTexto 27"/>
          <p:cNvSpPr txBox="1"/>
          <p:nvPr/>
        </p:nvSpPr>
        <p:spPr>
          <a:xfrm>
            <a:off x="1955545" y="2011776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3.0</a:t>
            </a:r>
            <a:endParaRPr lang="es-ES" dirty="0"/>
          </a:p>
        </p:txBody>
      </p:sp>
      <p:sp>
        <p:nvSpPr>
          <p:cNvPr id="29" name="CuadroTexto 28"/>
          <p:cNvSpPr txBox="1"/>
          <p:nvPr/>
        </p:nvSpPr>
        <p:spPr>
          <a:xfrm>
            <a:off x="406122" y="4964371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6.0.3</a:t>
            </a:r>
            <a:endParaRPr lang="es-ES" dirty="0"/>
          </a:p>
        </p:txBody>
      </p:sp>
      <p:sp>
        <p:nvSpPr>
          <p:cNvPr id="31" name="CuadroTexto 30"/>
          <p:cNvSpPr txBox="1"/>
          <p:nvPr/>
        </p:nvSpPr>
        <p:spPr>
          <a:xfrm>
            <a:off x="1977754" y="4934509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0.115.0</a:t>
            </a:r>
            <a:endParaRPr lang="es-ES" dirty="0"/>
          </a:p>
        </p:txBody>
      </p:sp>
      <p:sp>
        <p:nvSpPr>
          <p:cNvPr id="32" name="CuadroTexto 31"/>
          <p:cNvSpPr txBox="1"/>
          <p:nvPr/>
        </p:nvSpPr>
        <p:spPr>
          <a:xfrm>
            <a:off x="1180395" y="650069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3.11.9</a:t>
            </a:r>
            <a:endParaRPr lang="es-ES" dirty="0"/>
          </a:p>
        </p:txBody>
      </p:sp>
      <p:sp>
        <p:nvSpPr>
          <p:cNvPr id="33" name="CuadroTexto 32"/>
          <p:cNvSpPr txBox="1"/>
          <p:nvPr/>
        </p:nvSpPr>
        <p:spPr>
          <a:xfrm>
            <a:off x="5266503" y="6152519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1.92.2</a:t>
            </a:r>
            <a:endParaRPr lang="es-E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7985640" y="2001810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2.15.0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9291797" y="2743200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2.15.0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8044053" y="3534591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 0.7.1</a:t>
            </a:r>
            <a:endParaRPr lang="es-ES" dirty="0"/>
          </a:p>
        </p:txBody>
      </p:sp>
      <p:sp>
        <p:nvSpPr>
          <p:cNvPr id="38" name="Rectángulo 37"/>
          <p:cNvSpPr/>
          <p:nvPr/>
        </p:nvSpPr>
        <p:spPr>
          <a:xfrm>
            <a:off x="10572263" y="3457901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</a:t>
            </a:r>
            <a:r>
              <a:rPr lang="en-US" dirty="0" smtClean="0"/>
              <a:t>2.2.3</a:t>
            </a:r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10722815" y="1876434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</a:t>
            </a:r>
            <a:r>
              <a:rPr lang="en-US" dirty="0" smtClean="0"/>
              <a:t>1.26.4</a:t>
            </a:r>
            <a:endParaRPr lang="es-ES" dirty="0"/>
          </a:p>
        </p:txBody>
      </p:sp>
      <p:sp>
        <p:nvSpPr>
          <p:cNvPr id="40" name="Rectángulo 39"/>
          <p:cNvSpPr/>
          <p:nvPr/>
        </p:nvSpPr>
        <p:spPr>
          <a:xfrm>
            <a:off x="8061003" y="6088150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</a:t>
            </a:r>
            <a:r>
              <a:rPr lang="en-US" dirty="0" smtClean="0"/>
              <a:t>17.2</a:t>
            </a:r>
            <a:endParaRPr lang="es-ES" dirty="0"/>
          </a:p>
        </p:txBody>
      </p:sp>
      <p:sp>
        <p:nvSpPr>
          <p:cNvPr id="42" name="Rectángulo 41"/>
          <p:cNvSpPr/>
          <p:nvPr/>
        </p:nvSpPr>
        <p:spPr>
          <a:xfrm>
            <a:off x="9758146" y="5349037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 </a:t>
            </a:r>
            <a:r>
              <a:rPr lang="en-US" dirty="0" smtClean="0"/>
              <a:t>2.25.1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 txBox="1">
            <a:spLocks/>
          </p:cNvSpPr>
          <p:nvPr/>
        </p:nvSpPr>
        <p:spPr>
          <a:xfrm>
            <a:off x="4009388" y="1188403"/>
            <a:ext cx="3894746" cy="8250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Retroalimentación</a:t>
            </a:r>
            <a:endParaRPr lang="es-E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380" y="2011679"/>
            <a:ext cx="7604762" cy="4522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237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164923" y="2296149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</a:t>
            </a:r>
            <a:r>
              <a:rPr lang="es-ES" sz="2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de </a:t>
            </a:r>
            <a:r>
              <a:rPr lang="en-US" sz="2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Candidatos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Paralelogramo 5"/>
          <p:cNvSpPr/>
          <p:nvPr/>
        </p:nvSpPr>
        <p:spPr>
          <a:xfrm>
            <a:off x="4357934" y="2296149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aralelogramo 6"/>
          <p:cNvSpPr/>
          <p:nvPr/>
        </p:nvSpPr>
        <p:spPr>
          <a:xfrm>
            <a:off x="8550946" y="2296150"/>
            <a:ext cx="3569623" cy="3508894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Re-Clasificación</a:t>
            </a:r>
            <a:endParaRPr lang="es-ES" sz="2400" dirty="0"/>
          </a:p>
        </p:txBody>
      </p:sp>
      <p:sp>
        <p:nvSpPr>
          <p:cNvPr id="9" name="Flecha derecha 8"/>
          <p:cNvSpPr/>
          <p:nvPr/>
        </p:nvSpPr>
        <p:spPr>
          <a:xfrm>
            <a:off x="3413492" y="3794859"/>
            <a:ext cx="1265496" cy="58116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10" name="Flecha derecha 9"/>
          <p:cNvSpPr/>
          <p:nvPr/>
        </p:nvSpPr>
        <p:spPr>
          <a:xfrm>
            <a:off x="7606504" y="3794858"/>
            <a:ext cx="1265496" cy="58116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838201" y="1387441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Etapas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69" y="2460472"/>
            <a:ext cx="1533756" cy="12354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449" y="2361527"/>
            <a:ext cx="1588351" cy="1433332"/>
          </a:xfrm>
          <a:prstGeom prst="flowChartAlternateProcess">
            <a:avLst/>
          </a:prstGeom>
          <a:effectLst>
            <a:softEdge rad="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60" y="2460472"/>
            <a:ext cx="1825999" cy="1183021"/>
          </a:xfrm>
          <a:prstGeom prst="flowChartAlternateProcess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56240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4039295" y="2028305"/>
            <a:ext cx="4082239" cy="3965171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Generaci</a:t>
            </a:r>
            <a:r>
              <a:rPr lang="es-E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de </a:t>
            </a:r>
            <a:r>
              <a:rPr lang="en-US" sz="28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Candidatos</a:t>
            </a:r>
            <a:endParaRPr lang="es-E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973619" y="1443530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474931" y="4926943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Datos Implícitos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20073" y="2601132"/>
            <a:ext cx="4448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Realizado por 1 Modelo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20073" y="1991641"/>
            <a:ext cx="4786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Recuperación / Búsqueda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474931" y="5470256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X cantidad de candidatos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179" y="2281663"/>
            <a:ext cx="1608367" cy="12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5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7846" y="5879652"/>
            <a:ext cx="1198888" cy="90089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2" y="1762438"/>
            <a:ext cx="2635135" cy="18773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78" y="1754471"/>
            <a:ext cx="2997004" cy="18853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849" y="1754471"/>
            <a:ext cx="2940559" cy="188379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839" y="4980607"/>
            <a:ext cx="2150682" cy="187739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0" y="4959217"/>
            <a:ext cx="1995056" cy="187888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0" y="1354361"/>
            <a:ext cx="3318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Crecimiento de Información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331751" y="1054551"/>
            <a:ext cx="2635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Plataformas digitales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saturadas de datos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8200687" y="1077266"/>
            <a:ext cx="3502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Usuarios ante un abrumador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volumen de contenido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763634" y="4266779"/>
            <a:ext cx="4261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Dificultad de localización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 contenido relevante y de calidad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597919" y="4246884"/>
            <a:ext cx="21226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Emergen los SR </a:t>
            </a:r>
          </a:p>
          <a:p>
            <a:pPr algn="ctr"/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como solución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echa derecha 14"/>
          <p:cNvSpPr/>
          <p:nvPr/>
        </p:nvSpPr>
        <p:spPr>
          <a:xfrm>
            <a:off x="3144165" y="2576826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7457000" y="2576826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derecha 16"/>
          <p:cNvSpPr/>
          <p:nvPr/>
        </p:nvSpPr>
        <p:spPr>
          <a:xfrm rot="5400000">
            <a:off x="9680992" y="3885453"/>
            <a:ext cx="542270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 derecha 18"/>
          <p:cNvSpPr/>
          <p:nvPr/>
        </p:nvSpPr>
        <p:spPr>
          <a:xfrm rot="10800000">
            <a:off x="5163284" y="5799761"/>
            <a:ext cx="839585" cy="239083"/>
          </a:xfrm>
          <a:prstGeom prst="rightArrow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4039295" y="2028305"/>
            <a:ext cx="4082239" cy="3965171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s-E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964383" y="1316851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506102" y="4913078"/>
            <a:ext cx="3222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Datos Explícitos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32324" y="3107408"/>
            <a:ext cx="35269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Ordenamiento de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candidatos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332324" y="2028305"/>
            <a:ext cx="42659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Recibe las candidatos </a:t>
            </a:r>
          </a:p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de la etapa anterior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506102" y="5470256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X cantidad de candidatos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49" y="2196041"/>
            <a:ext cx="1798279" cy="1622771"/>
          </a:xfrm>
          <a:prstGeom prst="flowChartAlternateProcess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7216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836920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aralelogramo 2"/>
          <p:cNvSpPr/>
          <p:nvPr/>
        </p:nvSpPr>
        <p:spPr>
          <a:xfrm>
            <a:off x="4039295" y="2028305"/>
            <a:ext cx="4082239" cy="3965171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8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Re-Clasificación</a:t>
            </a:r>
            <a:endParaRPr lang="es-E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918201" y="1316851"/>
            <a:ext cx="1255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70503" y="4482246"/>
            <a:ext cx="1967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Equidad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70503" y="2007218"/>
            <a:ext cx="42659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Recibe las candidatos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de la etapa anterior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70503" y="4983406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Diversidad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391342" y="5470256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Actualidad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8005315" y="4534110"/>
            <a:ext cx="37850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 como salida las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recomendaciones </a:t>
            </a:r>
          </a:p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del sistema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48" y="2216557"/>
            <a:ext cx="2018106" cy="1307483"/>
          </a:xfrm>
          <a:prstGeom prst="flowChartAlternateProcess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5402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828" y="1565703"/>
            <a:ext cx="7091522" cy="4669762"/>
          </a:xfrm>
          <a:prstGeom prst="flowChartAlternateProcess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937106" y="3177309"/>
            <a:ext cx="43109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de </a:t>
            </a:r>
            <a:r>
              <a:rPr lang="es-ES" sz="4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4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s-ES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6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 descr="Captura de pantalla 2024-09-04 23444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644" y="1190172"/>
            <a:ext cx="7624119" cy="55234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7335158" y="1826393"/>
            <a:ext cx="4624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Modelo de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Recuperación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22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Captura de pantalla 2024-09-05 0019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697" y="1066416"/>
            <a:ext cx="6820930" cy="56062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/>
          <p:cNvSpPr txBox="1"/>
          <p:nvPr/>
        </p:nvSpPr>
        <p:spPr>
          <a:xfrm>
            <a:off x="7829032" y="1992142"/>
            <a:ext cx="2685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Modelo Clasificación</a:t>
            </a:r>
          </a:p>
        </p:txBody>
      </p:sp>
    </p:spTree>
    <p:extLst>
      <p:ext uri="{BB962C8B-B14F-4D97-AF65-F5344CB8AC3E}">
        <p14:creationId xmlns:p14="http://schemas.microsoft.com/office/powerpoint/2010/main" val="40215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76210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5AED05D-010A-CC53-93A4-DFF5DD1A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811" y="4506626"/>
            <a:ext cx="2633770" cy="2351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 txBox="1">
            <a:spLocks/>
          </p:cNvSpPr>
          <p:nvPr/>
        </p:nvSpPr>
        <p:spPr>
          <a:xfrm>
            <a:off x="175953" y="1279813"/>
            <a:ext cx="5642957" cy="8250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 Funcionales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(13)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BC3981C6-31DD-79EB-19AD-CFBA1AF4B404}"/>
              </a:ext>
            </a:extLst>
          </p:cNvPr>
          <p:cNvSpPr txBox="1">
            <a:spLocks/>
          </p:cNvSpPr>
          <p:nvPr/>
        </p:nvSpPr>
        <p:spPr>
          <a:xfrm>
            <a:off x="6416013" y="1279813"/>
            <a:ext cx="6226234" cy="8250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Requisitos No Funcionales (12)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75952" y="1929271"/>
            <a:ext cx="40302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Entrenar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(s)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Actualizar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(s)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Recomendar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416013" y="1929271"/>
            <a:ext cx="5261377" cy="4536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Usabilidad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Seguridad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(2)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Restricciones de </a:t>
            </a:r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 Implementación y Diseño (4)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Software (1)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Hardware (1)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49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EA7C20-A72F-C31D-E36B-D26B8B39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637415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Arquitectura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74" y="4307640"/>
            <a:ext cx="1145234" cy="12375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05" y="3235520"/>
            <a:ext cx="1174129" cy="120064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319" y="3451642"/>
            <a:ext cx="2066591" cy="1930117"/>
          </a:xfrm>
          <a:prstGeom prst="rect">
            <a:avLst/>
          </a:prstGeom>
        </p:spPr>
      </p:pic>
      <p:pic>
        <p:nvPicPr>
          <p:cNvPr id="12" name="Picture 59">
            <a:extLst>
              <a:ext uri="{FF2B5EF4-FFF2-40B4-BE49-F238E27FC236}">
                <a16:creationId xmlns="" xmlns:a16="http://schemas.microsoft.com/office/drawing/2014/main" id="{193BFAF8-70E9-6058-167E-6CC0D5E320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915" y="4005222"/>
            <a:ext cx="604835" cy="604835"/>
          </a:xfrm>
          <a:prstGeom prst="rect">
            <a:avLst/>
          </a:prstGeom>
        </p:spPr>
      </p:pic>
      <p:sp>
        <p:nvSpPr>
          <p:cNvPr id="14" name="Flecha derecha 13"/>
          <p:cNvSpPr/>
          <p:nvPr/>
        </p:nvSpPr>
        <p:spPr>
          <a:xfrm>
            <a:off x="4160065" y="4064924"/>
            <a:ext cx="565790" cy="24271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 izquierda 14"/>
          <p:cNvSpPr/>
          <p:nvPr/>
        </p:nvSpPr>
        <p:spPr>
          <a:xfrm>
            <a:off x="4110713" y="4416701"/>
            <a:ext cx="615142" cy="247735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 derecha 15"/>
          <p:cNvSpPr/>
          <p:nvPr/>
        </p:nvSpPr>
        <p:spPr>
          <a:xfrm>
            <a:off x="8336618" y="4064924"/>
            <a:ext cx="565790" cy="242716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 izquierda 16"/>
          <p:cNvSpPr/>
          <p:nvPr/>
        </p:nvSpPr>
        <p:spPr>
          <a:xfrm>
            <a:off x="8287266" y="4416701"/>
            <a:ext cx="615142" cy="247735"/>
          </a:xfrm>
          <a:prstGeom prst="leftArrow">
            <a:avLst/>
          </a:prstGeom>
          <a:solidFill>
            <a:schemeClr val="bg1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1444376" y="2419971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5428292" y="2419971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Controlador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9728188" y="2419971"/>
            <a:ext cx="976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Vista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94" y="4652109"/>
            <a:ext cx="705276" cy="79493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651" y="3451642"/>
            <a:ext cx="703363" cy="53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4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7541AE58-F0D4-68B2-A205-1D529F135583}"/>
              </a:ext>
            </a:extLst>
          </p:cNvPr>
          <p:cNvSpPr/>
          <p:nvPr/>
        </p:nvSpPr>
        <p:spPr>
          <a:xfrm>
            <a:off x="228881" y="2277687"/>
            <a:ext cx="11555933" cy="33422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752C43B-851C-9F4D-9BE9-6824AE91FC63}"/>
              </a:ext>
            </a:extLst>
          </p:cNvPr>
          <p:cNvSpPr txBox="1"/>
          <p:nvPr/>
        </p:nvSpPr>
        <p:spPr>
          <a:xfrm>
            <a:off x="1667170" y="2751896"/>
            <a:ext cx="3002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Patrones GRASP</a:t>
            </a:r>
            <a:endParaRPr lang="es-ES" sz="28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DEBA891-F453-34EE-D694-A63915669F5C}"/>
              </a:ext>
            </a:extLst>
          </p:cNvPr>
          <p:cNvSpPr txBox="1"/>
          <p:nvPr/>
        </p:nvSpPr>
        <p:spPr>
          <a:xfrm>
            <a:off x="7611720" y="2751896"/>
            <a:ext cx="2664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Patrones </a:t>
            </a:r>
            <a:r>
              <a:rPr lang="es-MX" sz="2800" u="sng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GoF</a:t>
            </a:r>
            <a:endParaRPr lang="es-ES" sz="2800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667170" y="3397217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Experto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667170" y="3877983"/>
            <a:ext cx="14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Creador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7611720" y="3398203"/>
            <a:ext cx="1685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Singleton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7611720" y="3932547"/>
            <a:ext cx="2945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Method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667170" y="4339648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Controlador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78250" y="3586226"/>
            <a:ext cx="17107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Experto</a:t>
            </a:r>
            <a:endParaRPr lang="es-ES" sz="3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60" y="1190172"/>
            <a:ext cx="9451840" cy="566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9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B31B7A-CF76-0936-8CD8-1FC3F057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5171902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PATRONES DE DISEÑO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97681" y="3194800"/>
            <a:ext cx="35221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 Method</a:t>
            </a:r>
            <a:endParaRPr lang="es-ES" sz="32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998" y="1133891"/>
            <a:ext cx="7759605" cy="57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8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7C1A19-05A2-68F7-DE59-D5D8FFC8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9DD5271-E3FD-4316-1B9E-1A27071140D9}"/>
              </a:ext>
            </a:extLst>
          </p:cNvPr>
          <p:cNvSpPr txBox="1"/>
          <p:nvPr/>
        </p:nvSpPr>
        <p:spPr>
          <a:xfrm>
            <a:off x="838200" y="1258328"/>
            <a:ext cx="101812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En Cuba ya existen plataformas que enfrentan este crecimiento de información.</a:t>
            </a:r>
            <a:endParaRPr lang="es-ES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19" y="1820487"/>
            <a:ext cx="7140959" cy="4921134"/>
          </a:xfrm>
          <a:prstGeom prst="rect">
            <a:avLst/>
          </a:prstGeom>
        </p:spPr>
      </p:pic>
      <p:pic>
        <p:nvPicPr>
          <p:cNvPr id="6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716" y="5840723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Diagrama de Despliegue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73" y="1190172"/>
            <a:ext cx="10914641" cy="546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6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Estrategia de Pruebas</a:t>
            </a:r>
            <a:endParaRPr lang="es-ES" dirty="0"/>
          </a:p>
        </p:txBody>
      </p:sp>
      <p:sp>
        <p:nvSpPr>
          <p:cNvPr id="13" name="Rectángulo redondeado 12"/>
          <p:cNvSpPr/>
          <p:nvPr/>
        </p:nvSpPr>
        <p:spPr>
          <a:xfrm>
            <a:off x="4842995" y="3374137"/>
            <a:ext cx="2367464" cy="1047574"/>
          </a:xfrm>
          <a:prstGeom prst="roundRect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</a:t>
            </a:r>
            <a:r>
              <a:rPr lang="en-US" sz="2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Ladov</a:t>
            </a:r>
            <a:endParaRPr lang="es-ES" sz="24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135774" y="1307210"/>
            <a:ext cx="4245033" cy="5414357"/>
          </a:xfrm>
          <a:prstGeom prst="roundRect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  <a:r>
              <a:rPr lang="en-US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Funcionales</a:t>
            </a:r>
            <a:endParaRPr lang="es-E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1235823" y="5553563"/>
            <a:ext cx="2044931" cy="8146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Prueba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r>
              <a:rPr lang="en-US" dirty="0" smtClean="0"/>
              <a:t> Blanca</a:t>
            </a:r>
            <a:endParaRPr lang="es-ES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1235823" y="1618872"/>
            <a:ext cx="2044931" cy="8146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Prueba</a:t>
            </a:r>
            <a:r>
              <a:rPr lang="en-US" dirty="0" smtClean="0"/>
              <a:t> de </a:t>
            </a:r>
            <a:r>
              <a:rPr lang="en-US" dirty="0" err="1" smtClean="0"/>
              <a:t>Caja</a:t>
            </a:r>
            <a:r>
              <a:rPr lang="en-US" dirty="0" smtClean="0"/>
              <a:t> </a:t>
            </a:r>
            <a:r>
              <a:rPr lang="en-US" dirty="0" err="1" smtClean="0"/>
              <a:t>Negra</a:t>
            </a:r>
            <a:endParaRPr lang="es-ES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7672646" y="1307209"/>
            <a:ext cx="4245033" cy="5414357"/>
          </a:xfrm>
          <a:prstGeom prst="roundRect">
            <a:avLst/>
          </a:prstGeom>
          <a:noFill/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  <a:r>
              <a:rPr lang="en-US" sz="2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280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Funcionales</a:t>
            </a:r>
            <a:endParaRPr lang="es-E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ángulo redondeado 20"/>
          <p:cNvSpPr/>
          <p:nvPr/>
        </p:nvSpPr>
        <p:spPr>
          <a:xfrm>
            <a:off x="8772696" y="5553562"/>
            <a:ext cx="2044931" cy="8146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Prueba</a:t>
            </a:r>
            <a:r>
              <a:rPr lang="en-US" dirty="0" smtClean="0"/>
              <a:t> de </a:t>
            </a:r>
            <a:r>
              <a:rPr lang="en-US" dirty="0" err="1" smtClean="0"/>
              <a:t>Seguridad</a:t>
            </a:r>
            <a:endParaRPr lang="es-ES" dirty="0"/>
          </a:p>
        </p:txBody>
      </p:sp>
      <p:sp>
        <p:nvSpPr>
          <p:cNvPr id="22" name="Rectángulo redondeado 21"/>
          <p:cNvSpPr/>
          <p:nvPr/>
        </p:nvSpPr>
        <p:spPr>
          <a:xfrm>
            <a:off x="8772696" y="1618872"/>
            <a:ext cx="2044931" cy="8146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Prueba</a:t>
            </a:r>
            <a:r>
              <a:rPr lang="en-US" dirty="0" smtClean="0"/>
              <a:t> de </a:t>
            </a:r>
            <a:r>
              <a:rPr lang="en-US" dirty="0" err="1" smtClean="0"/>
              <a:t>Rendimiento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720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 de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aja Negra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5" y="1444752"/>
            <a:ext cx="8257033" cy="492241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476488" y="1444752"/>
            <a:ext cx="37155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Ortograf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ía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Interfaz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Funcionalidades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Total de no conformidades </a:t>
            </a:r>
          </a:p>
          <a:p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encontradas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12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Resueltas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12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06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 de </a:t>
            </a:r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aja Blanca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171" y="1579027"/>
            <a:ext cx="7259670" cy="296292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E391BAA3-00A6-437C-A4E4-8FD0D4D8B1B5}"/>
              </a:ext>
            </a:extLst>
          </p:cNvPr>
          <p:cNvSpPr/>
          <p:nvPr/>
        </p:nvSpPr>
        <p:spPr>
          <a:xfrm>
            <a:off x="258632" y="5135759"/>
            <a:ext cx="598593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800" b="1" dirty="0">
                <a:latin typeface="Arial" panose="020B0604020202020204" pitchFamily="34" charset="0"/>
                <a:ea typeface="Times New Roman" panose="02020603050405020304" pitchFamily="18" charset="0"/>
              </a:rPr>
              <a:t>Cantidad de caminos mínimos = 3</a:t>
            </a:r>
            <a:endParaRPr lang="es-MX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91011C8E-D6FA-4F21-ADE7-9F35CB569B60}"/>
              </a:ext>
            </a:extLst>
          </p:cNvPr>
          <p:cNvSpPr/>
          <p:nvPr/>
        </p:nvSpPr>
        <p:spPr>
          <a:xfrm>
            <a:off x="258632" y="5874423"/>
            <a:ext cx="506741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s-ES" sz="2800" b="1" dirty="0">
                <a:latin typeface="Arial" panose="020B0604020202020204" pitchFamily="34" charset="0"/>
                <a:ea typeface="Times New Roman" panose="02020603050405020304" pitchFamily="18" charset="0"/>
              </a:rPr>
              <a:t>Complejidad Ciclomática = 3</a:t>
            </a:r>
            <a:endParaRPr lang="es-MX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3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 de Seguridad</a:t>
            </a:r>
            <a:endParaRPr lang="es-ES" dirty="0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35626"/>
              </p:ext>
            </p:extLst>
          </p:nvPr>
        </p:nvGraphicFramePr>
        <p:xfrm>
          <a:off x="0" y="1190172"/>
          <a:ext cx="12192001" cy="56747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52253"/>
                <a:gridCol w="2647752"/>
                <a:gridCol w="3127332"/>
                <a:gridCol w="3164664"/>
              </a:tblGrid>
              <a:tr h="40458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 </a:t>
                      </a:r>
                      <a:endParaRPr lang="es-ES" sz="180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Recomendaciones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</a:tr>
              <a:tr h="2476618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Falsificación de petición</a:t>
                      </a:r>
                      <a:r>
                        <a:rPr lang="es-ES" sz="2000" b="0" kern="1200" dirty="0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2000" b="0" kern="120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CSRF</a:t>
                      </a:r>
                      <a:r>
                        <a:rPr lang="en-U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es-ES" sz="2000" b="0" dirty="0" smtClean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 API de recomendaciones.</a:t>
                      </a:r>
                    </a:p>
                    <a:p>
                      <a:pPr algn="just"/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052" marR="7052" marT="7052" marB="70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sistema no evalúa que solo las plataformas autorizadas puedan realizar las peticiones para generar recomendaciones.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Crear un sistema de autenticación y autorización de plataformas o sistemas externos para evitar intrusos no permitidos. 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8662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Ataques de inyección.</a:t>
                      </a:r>
                      <a:endParaRPr lang="es-ES" sz="2000" b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sistema permite la inyección de código en el requisito Recomendar.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Crear validaciones para los parámetros recibidos en las funciones y procesos que intervienen en el requisito Recomendar.</a:t>
                      </a:r>
                      <a:endParaRPr lang="es-ES" sz="180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0776" marR="5077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62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 de Rendimiento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04" y="1966271"/>
            <a:ext cx="8434602" cy="200600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02404" y="4325773"/>
            <a:ext cx="119895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s-ES" sz="2400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Sistema de Recomendación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Tiempo 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aproximado de entrenamiento: 12 horas.</a:t>
            </a:r>
            <a:endParaRPr lang="es-ES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Tiempo aproximado de actualización: 15 Minutos.</a:t>
            </a:r>
            <a:endParaRPr lang="es-ES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Tiempo aproximado de inferencia o recomendación del sistema: 1 – 2.50 Segundos.</a:t>
            </a:r>
            <a:endParaRPr lang="es-E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02404" y="1346266"/>
            <a:ext cx="2162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Servidor Web</a:t>
            </a:r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18852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Validación de la Solución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12" y="3906255"/>
            <a:ext cx="4887007" cy="26102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0" y="1268801"/>
            <a:ext cx="6820852" cy="170521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16" y="2797848"/>
            <a:ext cx="4296375" cy="66684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16" y="3697290"/>
            <a:ext cx="4296375" cy="53347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363" y="5296565"/>
            <a:ext cx="1000265" cy="323895"/>
          </a:xfrm>
          <a:prstGeom prst="rect">
            <a:avLst/>
          </a:prstGeom>
        </p:spPr>
      </p:pic>
      <p:sp>
        <p:nvSpPr>
          <p:cNvPr id="13" name="Flecha abajo 12"/>
          <p:cNvSpPr/>
          <p:nvPr/>
        </p:nvSpPr>
        <p:spPr>
          <a:xfrm>
            <a:off x="3461211" y="3121875"/>
            <a:ext cx="496408" cy="636519"/>
          </a:xfrm>
          <a:prstGeom prst="down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noFill/>
            </a:endParaRPr>
          </a:p>
        </p:txBody>
      </p:sp>
      <p:sp>
        <p:nvSpPr>
          <p:cNvPr id="14" name="Flecha derecha 13"/>
          <p:cNvSpPr/>
          <p:nvPr/>
        </p:nvSpPr>
        <p:spPr>
          <a:xfrm>
            <a:off x="7297421" y="5211362"/>
            <a:ext cx="908590" cy="45383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25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  <a:r>
              <a:rPr lang="es-MX" dirty="0" smtClean="0"/>
              <a:t> 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B72B4B-324E-A7FD-4EF4-03350912029E}"/>
              </a:ext>
            </a:extLst>
          </p:cNvPr>
          <p:cNvSpPr txBox="1"/>
          <p:nvPr/>
        </p:nvSpPr>
        <p:spPr>
          <a:xfrm>
            <a:off x="838200" y="899227"/>
            <a:ext cx="11007436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análisis de sistemas de recomendaciones existentes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evidenció la ausencia de una solución que cumpliera con los requisitos del cliente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Se implemento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un sistema de recomendación basado en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tiene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en cuenta las preferencias de los usuarios y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genera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recomendaciones personalizadas para las plataformas del proyecto 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Z17.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3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999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  <a:r>
              <a:rPr lang="es-MX" dirty="0" smtClean="0"/>
              <a:t> </a:t>
            </a:r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B72B4B-324E-A7FD-4EF4-03350912029E}"/>
              </a:ext>
            </a:extLst>
          </p:cNvPr>
          <p:cNvSpPr txBox="1"/>
          <p:nvPr/>
        </p:nvSpPr>
        <p:spPr>
          <a:xfrm>
            <a:off x="838200" y="938719"/>
            <a:ext cx="1100743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La validación del problema de investigación mediante la técnica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Ladov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demuestra que el sistema de recomendación desarrollado tiene en cuenta las preferencias de los usuarios y genera recomendaciones personalizadas para las plataformas del proyecto Z17 (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Apklis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Picta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ToDus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just"/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36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8F1E4C-8FC0-8582-336C-6506E7DD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39" y="419447"/>
            <a:ext cx="463914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RECOMENDACIONES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811039" y="1438261"/>
            <a:ext cx="10876986" cy="389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s-ES" sz="2800" dirty="0">
                <a:latin typeface="Arial" panose="020B0604020202020204" pitchFamily="34" charset="0"/>
                <a:ea typeface="Times New Roman" panose="02020603050405020304" pitchFamily="18" charset="0"/>
              </a:rPr>
              <a:t>Aumentar la cantidad de datos a utilizar para entrenar los modelos y mejorar el hardware utilizado en el proceso de entrenamiento para mejorar tanto el rendimiento como la precisión</a:t>
            </a:r>
            <a:r>
              <a:rPr lang="es-ES" sz="28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endParaRPr lang="es-ES" sz="2800" dirty="0" smtClean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Probar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el Sistema con </a:t>
            </a: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las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3 </a:t>
            </a:r>
            <a:r>
              <a:rPr lang="en-US" sz="2800" dirty="0" err="1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plataformas</a:t>
            </a:r>
            <a:r>
              <a:rPr lang="en-US" sz="28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s-E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8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PROBLEMÁTICA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756" y="5898912"/>
            <a:ext cx="1198888" cy="90089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28" y="4641961"/>
            <a:ext cx="1821860" cy="18218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69" y="2349135"/>
            <a:ext cx="1895032" cy="18950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005" y="2364500"/>
            <a:ext cx="2084365" cy="208436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370" y="4193230"/>
            <a:ext cx="2606580" cy="260658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845220" y="4049972"/>
            <a:ext cx="2725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Personalización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831200" y="1555814"/>
            <a:ext cx="28039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Preferencias de </a:t>
            </a: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los usuarios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17142" y="1555814"/>
            <a:ext cx="446628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Visibilidad limitada de </a:t>
            </a:r>
            <a:endParaRPr lang="es-E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contenido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menos conocido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9475633" y="4193230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24935" y="2795700"/>
            <a:ext cx="7830156" cy="126659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Implementación de un Sistema de Recomendación basado en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para las plataformas del proyecto z17.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/>
          </p:nvPr>
        </p:nvSpPr>
        <p:spPr>
          <a:xfrm>
            <a:off x="5961888" y="4764504"/>
            <a:ext cx="5556602" cy="1341326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Tutores: </a:t>
            </a:r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Yadier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Perdomo Cuevas</a:t>
            </a:r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s-ES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Aneyty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Martín </a:t>
            </a:r>
            <a:r>
              <a:rPr lang="es-E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García</a:t>
            </a:r>
          </a:p>
          <a:p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Ing.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Yosbel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Falero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Vento</a:t>
            </a:r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s-MX" dirty="0"/>
          </a:p>
        </p:txBody>
      </p:sp>
      <p:sp>
        <p:nvSpPr>
          <p:cNvPr id="6" name="Marcador de texto 4"/>
          <p:cNvSpPr txBox="1"/>
          <p:nvPr/>
        </p:nvSpPr>
        <p:spPr>
          <a:xfrm>
            <a:off x="3169235" y="1192919"/>
            <a:ext cx="6870051" cy="90057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 de Diploma para optar por el título de</a:t>
            </a:r>
          </a:p>
          <a:p>
            <a:pPr algn="ctr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Ingeniero en Ciencias Inform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áticas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Marcador de texto 4"/>
          <p:cNvSpPr txBox="1"/>
          <p:nvPr/>
        </p:nvSpPr>
        <p:spPr>
          <a:xfrm>
            <a:off x="932868" y="4764504"/>
            <a:ext cx="4295837" cy="1419346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Autor:</a:t>
            </a:r>
          </a:p>
          <a:p>
            <a:pPr algn="l"/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Alejandro Figueroa Rodríguez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095B1E-BDCF-BACE-678A-C4C56B960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54" y="895738"/>
            <a:ext cx="1765064" cy="17821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333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17A288-CEE4-E550-315F-523458F1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PROBLEMA A RESOLVER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5CBC70C-2E77-9856-6AF9-1BD96E995B81}"/>
              </a:ext>
            </a:extLst>
          </p:cNvPr>
          <p:cNvSpPr txBox="1"/>
          <p:nvPr/>
        </p:nvSpPr>
        <p:spPr>
          <a:xfrm>
            <a:off x="838200" y="1348949"/>
            <a:ext cx="1074006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Como desarrollar un sistema de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recomendación basado en </a:t>
            </a:r>
            <a:r>
              <a:rPr lang="es-E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que tenga en cuenta las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preferencias de 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los usuarios y genere recomendaciones </a:t>
            </a:r>
            <a:r>
              <a:rPr lang="es-E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personalizadas para las plataformas del proyecto Z17?</a:t>
            </a:r>
            <a:endParaRPr lang="es-ES" sz="3200" kern="5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560311C8-B71C-13D4-19B4-87053E53A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13" y="4747653"/>
            <a:ext cx="2457450" cy="1857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719" y="5867778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9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8571807" cy="825046"/>
          </a:xfrm>
        </p:spPr>
        <p:txBody>
          <a:bodyPr/>
          <a:lstStyle/>
          <a:p>
            <a:r>
              <a:rPr lang="es-MX" sz="3200" b="1" dirty="0">
                <a:latin typeface="Arial" panose="020B0604020202020204" pitchFamily="34" charset="0"/>
                <a:cs typeface="Arial" panose="020B0604020202020204" pitchFamily="34" charset="0"/>
              </a:rPr>
              <a:t>DISEÑO TEÓRICO DE LA INVESTIGACIÓN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1277444" y="1711704"/>
            <a:ext cx="10439400" cy="576441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800" kern="100" dirty="0" smtClean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2800" kern="1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kern="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istemas</a:t>
            </a:r>
            <a:r>
              <a:rPr lang="en-US" sz="2800" kern="100" dirty="0" smtClean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800" kern="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Recomendaciones</a:t>
            </a:r>
            <a:endParaRPr lang="en-US" sz="2800" kern="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1239344" y="1396181"/>
            <a:ext cx="10439400" cy="431942"/>
          </a:xfrm>
        </p:spPr>
        <p:txBody>
          <a:bodyPr/>
          <a:lstStyle/>
          <a:p>
            <a:r>
              <a:rPr lang="es-MX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 de estudio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Marcador de texto 5"/>
          <p:cNvSpPr txBox="1"/>
          <p:nvPr/>
        </p:nvSpPr>
        <p:spPr>
          <a:xfrm>
            <a:off x="1179946" y="2862098"/>
            <a:ext cx="10439400" cy="432736"/>
          </a:xfrm>
          <a:prstGeom prst="rect">
            <a:avLst/>
          </a:prstGeom>
        </p:spPr>
        <p:txBody>
          <a:bodyPr/>
          <a:lstStyle>
            <a:lvl1pPr marL="0" indent="0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Campo de acción</a:t>
            </a:r>
            <a:endParaRPr lang="en-US" sz="2800" dirty="0">
              <a:solidFill>
                <a:schemeClr val="tx1">
                  <a:lumMod val="90000"/>
                  <a:lumOff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1"/>
          <p:cNvSpPr txBox="1"/>
          <p:nvPr/>
        </p:nvSpPr>
        <p:spPr>
          <a:xfrm>
            <a:off x="1179946" y="3294833"/>
            <a:ext cx="9875978" cy="9386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ES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s-MX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El Sistema de recomendación para las plataformas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Picta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ToDus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Apklis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800" kern="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áfico 489"/>
          <p:cNvGrpSpPr/>
          <p:nvPr/>
        </p:nvGrpSpPr>
        <p:grpSpPr>
          <a:xfrm>
            <a:off x="838200" y="2862098"/>
            <a:ext cx="341746" cy="412523"/>
            <a:chOff x="8606718" y="1445459"/>
            <a:chExt cx="609600" cy="914400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12" name="Forma libre: forma 15"/>
            <p:cNvSpPr/>
            <p:nvPr/>
          </p:nvSpPr>
          <p:spPr>
            <a:xfrm>
              <a:off x="8606801" y="1814476"/>
              <a:ext cx="533400" cy="533400"/>
            </a:xfrm>
            <a:custGeom>
              <a:avLst/>
              <a:gdLst>
                <a:gd name="connsiteX0" fmla="*/ 523792 w 533400"/>
                <a:gd name="connsiteY0" fmla="*/ 395364 h 533400"/>
                <a:gd name="connsiteX1" fmla="*/ 367868 w 533400"/>
                <a:gd name="connsiteY1" fmla="*/ 86469 h 533400"/>
                <a:gd name="connsiteX2" fmla="*/ 357099 w 533400"/>
                <a:gd name="connsiteY2" fmla="*/ 11127 h 533400"/>
                <a:gd name="connsiteX3" fmla="*/ 281757 w 533400"/>
                <a:gd name="connsiteY3" fmla="*/ 21895 h 533400"/>
                <a:gd name="connsiteX4" fmla="*/ 292526 w 533400"/>
                <a:gd name="connsiteY4" fmla="*/ 97237 h 533400"/>
                <a:gd name="connsiteX5" fmla="*/ 325386 w 533400"/>
                <a:gd name="connsiteY5" fmla="*/ 107995 h 533400"/>
                <a:gd name="connsiteX6" fmla="*/ 481025 w 533400"/>
                <a:gd name="connsiteY6" fmla="*/ 416986 h 533400"/>
                <a:gd name="connsiteX7" fmla="*/ 458736 w 533400"/>
                <a:gd name="connsiteY7" fmla="*/ 488233 h 533400"/>
                <a:gd name="connsiteX8" fmla="*/ 387137 w 533400"/>
                <a:gd name="connsiteY8" fmla="*/ 466258 h 533400"/>
                <a:gd name="connsiteX9" fmla="*/ 386727 w 533400"/>
                <a:gd name="connsiteY9" fmla="*/ 465468 h 533400"/>
                <a:gd name="connsiteX10" fmla="*/ 261092 w 533400"/>
                <a:gd name="connsiteY10" fmla="*/ 217818 h 533400"/>
                <a:gd name="connsiteX11" fmla="*/ 229425 w 533400"/>
                <a:gd name="connsiteY11" fmla="*/ 207180 h 533400"/>
                <a:gd name="connsiteX12" fmla="*/ 224802 w 533400"/>
                <a:gd name="connsiteY12" fmla="*/ 210198 h 533400"/>
                <a:gd name="connsiteX13" fmla="*/ 77641 w 533400"/>
                <a:gd name="connsiteY13" fmla="*/ 330690 h 533400"/>
                <a:gd name="connsiteX14" fmla="*/ 77641 w 533400"/>
                <a:gd name="connsiteY14" fmla="*/ 102090 h 533400"/>
                <a:gd name="connsiteX15" fmla="*/ 102090 w 533400"/>
                <a:gd name="connsiteY15" fmla="*/ 30016 h 533400"/>
                <a:gd name="connsiteX16" fmla="*/ 30016 w 533400"/>
                <a:gd name="connsiteY16" fmla="*/ 5567 h 533400"/>
                <a:gd name="connsiteX17" fmla="*/ 5567 w 533400"/>
                <a:gd name="connsiteY17" fmla="*/ 77641 h 533400"/>
                <a:gd name="connsiteX18" fmla="*/ 30016 w 533400"/>
                <a:gd name="connsiteY18" fmla="*/ 102090 h 533400"/>
                <a:gd name="connsiteX19" fmla="*/ 30016 w 533400"/>
                <a:gd name="connsiteY19" fmla="*/ 381077 h 533400"/>
                <a:gd name="connsiteX20" fmla="*/ 54039 w 533400"/>
                <a:gd name="connsiteY20" fmla="*/ 404869 h 533400"/>
                <a:gd name="connsiteX21" fmla="*/ 69068 w 533400"/>
                <a:gd name="connsiteY21" fmla="*/ 399460 h 533400"/>
                <a:gd name="connsiteX22" fmla="*/ 232136 w 533400"/>
                <a:gd name="connsiteY22" fmla="*/ 266110 h 533400"/>
                <a:gd name="connsiteX23" fmla="*/ 344246 w 533400"/>
                <a:gd name="connsiteY23" fmla="*/ 486614 h 533400"/>
                <a:gd name="connsiteX24" fmla="*/ 403586 w 533400"/>
                <a:gd name="connsiteY24" fmla="*/ 537001 h 533400"/>
                <a:gd name="connsiteX25" fmla="*/ 434066 w 533400"/>
                <a:gd name="connsiteY25" fmla="*/ 541764 h 533400"/>
                <a:gd name="connsiteX26" fmla="*/ 534832 w 533400"/>
                <a:gd name="connsiteY26" fmla="*/ 441362 h 533400"/>
                <a:gd name="connsiteX27" fmla="*/ 523792 w 533400"/>
                <a:gd name="connsiteY27" fmla="*/ 395364 h 533400"/>
                <a:gd name="connsiteX28" fmla="*/ 325005 w 533400"/>
                <a:gd name="connsiteY28" fmla="*/ 70752 h 533400"/>
                <a:gd name="connsiteX29" fmla="*/ 308527 w 533400"/>
                <a:gd name="connsiteY29" fmla="*/ 54274 h 533400"/>
                <a:gd name="connsiteX30" fmla="*/ 325005 w 533400"/>
                <a:gd name="connsiteY30" fmla="*/ 37796 h 533400"/>
                <a:gd name="connsiteX31" fmla="*/ 341483 w 533400"/>
                <a:gd name="connsiteY31" fmla="*/ 54274 h 533400"/>
                <a:gd name="connsiteX32" fmla="*/ 325005 w 533400"/>
                <a:gd name="connsiteY32" fmla="*/ 70752 h 533400"/>
                <a:gd name="connsiteX33" fmla="*/ 53828 w 533400"/>
                <a:gd name="connsiteY33" fmla="*/ 70752 h 533400"/>
                <a:gd name="connsiteX34" fmla="*/ 37350 w 533400"/>
                <a:gd name="connsiteY34" fmla="*/ 54274 h 533400"/>
                <a:gd name="connsiteX35" fmla="*/ 53828 w 533400"/>
                <a:gd name="connsiteY35" fmla="*/ 37796 h 533400"/>
                <a:gd name="connsiteX36" fmla="*/ 70307 w 533400"/>
                <a:gd name="connsiteY36" fmla="*/ 54274 h 533400"/>
                <a:gd name="connsiteX37" fmla="*/ 53828 w 533400"/>
                <a:gd name="connsiteY37" fmla="*/ 70752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33400" h="533400">
                  <a:moveTo>
                    <a:pt x="523792" y="395364"/>
                  </a:moveTo>
                  <a:lnTo>
                    <a:pt x="367868" y="86469"/>
                  </a:lnTo>
                  <a:cubicBezTo>
                    <a:pt x="385699" y="62690"/>
                    <a:pt x="380878" y="28958"/>
                    <a:pt x="357099" y="11127"/>
                  </a:cubicBezTo>
                  <a:cubicBezTo>
                    <a:pt x="333320" y="-6705"/>
                    <a:pt x="299588" y="-1884"/>
                    <a:pt x="281757" y="21895"/>
                  </a:cubicBezTo>
                  <a:cubicBezTo>
                    <a:pt x="263925" y="45674"/>
                    <a:pt x="268747" y="79406"/>
                    <a:pt x="292526" y="97237"/>
                  </a:cubicBezTo>
                  <a:cubicBezTo>
                    <a:pt x="301997" y="104340"/>
                    <a:pt x="313547" y="108121"/>
                    <a:pt x="325386" y="107995"/>
                  </a:cubicBezTo>
                  <a:lnTo>
                    <a:pt x="481025" y="416986"/>
                  </a:lnTo>
                  <a:cubicBezTo>
                    <a:pt x="494386" y="442829"/>
                    <a:pt x="484443" y="474612"/>
                    <a:pt x="458736" y="488233"/>
                  </a:cubicBezTo>
                  <a:cubicBezTo>
                    <a:pt x="432896" y="501936"/>
                    <a:pt x="400840" y="492098"/>
                    <a:pt x="387137" y="466258"/>
                  </a:cubicBezTo>
                  <a:cubicBezTo>
                    <a:pt x="386998" y="465996"/>
                    <a:pt x="386862" y="465733"/>
                    <a:pt x="386727" y="465468"/>
                  </a:cubicBezTo>
                  <a:lnTo>
                    <a:pt x="261092" y="217818"/>
                  </a:lnTo>
                  <a:cubicBezTo>
                    <a:pt x="255285" y="206136"/>
                    <a:pt x="241107" y="201373"/>
                    <a:pt x="229425" y="207180"/>
                  </a:cubicBezTo>
                  <a:cubicBezTo>
                    <a:pt x="227771" y="208002"/>
                    <a:pt x="226220" y="209015"/>
                    <a:pt x="224802" y="210198"/>
                  </a:cubicBezTo>
                  <a:lnTo>
                    <a:pt x="77641" y="330690"/>
                  </a:lnTo>
                  <a:lnTo>
                    <a:pt x="77641" y="102090"/>
                  </a:lnTo>
                  <a:cubicBezTo>
                    <a:pt x="104295" y="88938"/>
                    <a:pt x="115241" y="56670"/>
                    <a:pt x="102090" y="30016"/>
                  </a:cubicBezTo>
                  <a:cubicBezTo>
                    <a:pt x="88938" y="3362"/>
                    <a:pt x="56670" y="-7584"/>
                    <a:pt x="30016" y="5567"/>
                  </a:cubicBezTo>
                  <a:cubicBezTo>
                    <a:pt x="3362" y="18718"/>
                    <a:pt x="-7584" y="50987"/>
                    <a:pt x="5567" y="77641"/>
                  </a:cubicBezTo>
                  <a:cubicBezTo>
                    <a:pt x="10805" y="88258"/>
                    <a:pt x="19399" y="96851"/>
                    <a:pt x="30016" y="102090"/>
                  </a:cubicBezTo>
                  <a:lnTo>
                    <a:pt x="30016" y="381077"/>
                  </a:lnTo>
                  <a:cubicBezTo>
                    <a:pt x="30080" y="394281"/>
                    <a:pt x="40835" y="404932"/>
                    <a:pt x="54039" y="404869"/>
                  </a:cubicBezTo>
                  <a:cubicBezTo>
                    <a:pt x="59521" y="404842"/>
                    <a:pt x="64827" y="402933"/>
                    <a:pt x="69068" y="399460"/>
                  </a:cubicBezTo>
                  <a:lnTo>
                    <a:pt x="232136" y="266110"/>
                  </a:lnTo>
                  <a:lnTo>
                    <a:pt x="344246" y="486614"/>
                  </a:lnTo>
                  <a:cubicBezTo>
                    <a:pt x="356383" y="510755"/>
                    <a:pt x="377797" y="528938"/>
                    <a:pt x="403586" y="537001"/>
                  </a:cubicBezTo>
                  <a:cubicBezTo>
                    <a:pt x="413445" y="540127"/>
                    <a:pt x="423723" y="541733"/>
                    <a:pt x="434066" y="541764"/>
                  </a:cubicBezTo>
                  <a:cubicBezTo>
                    <a:pt x="489617" y="541864"/>
                    <a:pt x="534731" y="496912"/>
                    <a:pt x="534832" y="441362"/>
                  </a:cubicBezTo>
                  <a:cubicBezTo>
                    <a:pt x="534861" y="425370"/>
                    <a:pt x="531076" y="409601"/>
                    <a:pt x="523792" y="395364"/>
                  </a:cubicBezTo>
                  <a:close/>
                  <a:moveTo>
                    <a:pt x="325005" y="70752"/>
                  </a:moveTo>
                  <a:cubicBezTo>
                    <a:pt x="315904" y="70752"/>
                    <a:pt x="308527" y="63375"/>
                    <a:pt x="308527" y="54274"/>
                  </a:cubicBezTo>
                  <a:cubicBezTo>
                    <a:pt x="308527" y="45173"/>
                    <a:pt x="315904" y="37796"/>
                    <a:pt x="325005" y="37796"/>
                  </a:cubicBezTo>
                  <a:cubicBezTo>
                    <a:pt x="334106" y="37796"/>
                    <a:pt x="341483" y="45173"/>
                    <a:pt x="341483" y="54274"/>
                  </a:cubicBezTo>
                  <a:cubicBezTo>
                    <a:pt x="341483" y="63375"/>
                    <a:pt x="334106" y="70752"/>
                    <a:pt x="325005" y="70752"/>
                  </a:cubicBezTo>
                  <a:close/>
                  <a:moveTo>
                    <a:pt x="53828" y="70752"/>
                  </a:moveTo>
                  <a:cubicBezTo>
                    <a:pt x="44728" y="70752"/>
                    <a:pt x="37350" y="63375"/>
                    <a:pt x="37350" y="54274"/>
                  </a:cubicBezTo>
                  <a:cubicBezTo>
                    <a:pt x="37350" y="45173"/>
                    <a:pt x="44728" y="37796"/>
                    <a:pt x="53828" y="37796"/>
                  </a:cubicBezTo>
                  <a:cubicBezTo>
                    <a:pt x="62929" y="37796"/>
                    <a:pt x="70307" y="45173"/>
                    <a:pt x="70307" y="54274"/>
                  </a:cubicBezTo>
                  <a:cubicBezTo>
                    <a:pt x="70307" y="63375"/>
                    <a:pt x="62929" y="70752"/>
                    <a:pt x="53828" y="70752"/>
                  </a:cubicBezTo>
                  <a:close/>
                </a:path>
              </a:pathLst>
            </a:custGeom>
            <a:grpFill/>
            <a:ln w="9525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orma libre: forma 16"/>
            <p:cNvSpPr/>
            <p:nvPr/>
          </p:nvSpPr>
          <p:spPr>
            <a:xfrm>
              <a:off x="8606706" y="1445440"/>
              <a:ext cx="600075" cy="476250"/>
            </a:xfrm>
            <a:custGeom>
              <a:avLst/>
              <a:gdLst>
                <a:gd name="connsiteX0" fmla="*/ 585228 w 600075"/>
                <a:gd name="connsiteY0" fmla="*/ 381019 h 476250"/>
                <a:gd name="connsiteX1" fmla="*/ 528840 w 600075"/>
                <a:gd name="connsiteY1" fmla="*/ 374161 h 476250"/>
                <a:gd name="connsiteX2" fmla="*/ 68878 w 600075"/>
                <a:gd name="connsiteY2" fmla="*/ 5258 h 476250"/>
                <a:gd name="connsiteX3" fmla="*/ 35269 w 600075"/>
                <a:gd name="connsiteY3" fmla="*/ 8951 h 476250"/>
                <a:gd name="connsiteX4" fmla="*/ 30016 w 600075"/>
                <a:gd name="connsiteY4" fmla="*/ 24308 h 476250"/>
                <a:gd name="connsiteX5" fmla="*/ 30016 w 600075"/>
                <a:gd name="connsiteY5" fmla="*/ 228619 h 476250"/>
                <a:gd name="connsiteX6" fmla="*/ 5567 w 600075"/>
                <a:gd name="connsiteY6" fmla="*/ 300693 h 476250"/>
                <a:gd name="connsiteX7" fmla="*/ 77641 w 600075"/>
                <a:gd name="connsiteY7" fmla="*/ 325142 h 476250"/>
                <a:gd name="connsiteX8" fmla="*/ 102090 w 600075"/>
                <a:gd name="connsiteY8" fmla="*/ 253068 h 476250"/>
                <a:gd name="connsiteX9" fmla="*/ 77641 w 600075"/>
                <a:gd name="connsiteY9" fmla="*/ 228619 h 476250"/>
                <a:gd name="connsiteX10" fmla="*/ 77641 w 600075"/>
                <a:gd name="connsiteY10" fmla="*/ 73457 h 476250"/>
                <a:gd name="connsiteX11" fmla="*/ 499027 w 600075"/>
                <a:gd name="connsiteY11" fmla="*/ 411785 h 476250"/>
                <a:gd name="connsiteX12" fmla="*/ 539571 w 600075"/>
                <a:gd name="connsiteY12" fmla="*/ 476194 h 476250"/>
                <a:gd name="connsiteX13" fmla="*/ 603980 w 600075"/>
                <a:gd name="connsiteY13" fmla="*/ 435650 h 476250"/>
                <a:gd name="connsiteX14" fmla="*/ 584752 w 600075"/>
                <a:gd name="connsiteY14" fmla="*/ 381400 h 476250"/>
                <a:gd name="connsiteX15" fmla="*/ 53733 w 600075"/>
                <a:gd name="connsiteY15" fmla="*/ 293389 h 476250"/>
                <a:gd name="connsiteX16" fmla="*/ 37255 w 600075"/>
                <a:gd name="connsiteY16" fmla="*/ 276911 h 476250"/>
                <a:gd name="connsiteX17" fmla="*/ 53733 w 600075"/>
                <a:gd name="connsiteY17" fmla="*/ 260433 h 476250"/>
                <a:gd name="connsiteX18" fmla="*/ 70402 w 600075"/>
                <a:gd name="connsiteY18" fmla="*/ 277101 h 476250"/>
                <a:gd name="connsiteX19" fmla="*/ 53733 w 600075"/>
                <a:gd name="connsiteY19" fmla="*/ 293770 h 476250"/>
                <a:gd name="connsiteX20" fmla="*/ 551510 w 600075"/>
                <a:gd name="connsiteY20" fmla="*/ 439788 h 476250"/>
                <a:gd name="connsiteX21" fmla="*/ 535031 w 600075"/>
                <a:gd name="connsiteY21" fmla="*/ 423310 h 476250"/>
                <a:gd name="connsiteX22" fmla="*/ 551510 w 600075"/>
                <a:gd name="connsiteY22" fmla="*/ 406832 h 476250"/>
                <a:gd name="connsiteX23" fmla="*/ 567988 w 600075"/>
                <a:gd name="connsiteY23" fmla="*/ 423310 h 476250"/>
                <a:gd name="connsiteX24" fmla="*/ 551510 w 600075"/>
                <a:gd name="connsiteY24" fmla="*/ 439788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075" h="476250">
                  <a:moveTo>
                    <a:pt x="585228" y="381019"/>
                  </a:moveTo>
                  <a:cubicBezTo>
                    <a:pt x="569249" y="368235"/>
                    <a:pt x="547417" y="365580"/>
                    <a:pt x="528840" y="374161"/>
                  </a:cubicBezTo>
                  <a:lnTo>
                    <a:pt x="68878" y="5258"/>
                  </a:lnTo>
                  <a:cubicBezTo>
                    <a:pt x="58577" y="-3003"/>
                    <a:pt x="43530" y="-1350"/>
                    <a:pt x="35269" y="8951"/>
                  </a:cubicBezTo>
                  <a:cubicBezTo>
                    <a:pt x="31781" y="13301"/>
                    <a:pt x="29923" y="18733"/>
                    <a:pt x="30016" y="24308"/>
                  </a:cubicBezTo>
                  <a:lnTo>
                    <a:pt x="30016" y="228619"/>
                  </a:lnTo>
                  <a:cubicBezTo>
                    <a:pt x="3362" y="241770"/>
                    <a:pt x="-7584" y="274039"/>
                    <a:pt x="5567" y="300693"/>
                  </a:cubicBezTo>
                  <a:cubicBezTo>
                    <a:pt x="18718" y="327347"/>
                    <a:pt x="50987" y="338293"/>
                    <a:pt x="77641" y="325142"/>
                  </a:cubicBezTo>
                  <a:cubicBezTo>
                    <a:pt x="104295" y="311990"/>
                    <a:pt x="115241" y="279722"/>
                    <a:pt x="102090" y="253068"/>
                  </a:cubicBezTo>
                  <a:cubicBezTo>
                    <a:pt x="96851" y="242451"/>
                    <a:pt x="88258" y="233858"/>
                    <a:pt x="77641" y="228619"/>
                  </a:cubicBezTo>
                  <a:lnTo>
                    <a:pt x="77641" y="73457"/>
                  </a:lnTo>
                  <a:lnTo>
                    <a:pt x="499027" y="411785"/>
                  </a:lnTo>
                  <a:cubicBezTo>
                    <a:pt x="492437" y="440767"/>
                    <a:pt x="510589" y="469604"/>
                    <a:pt x="539571" y="476194"/>
                  </a:cubicBezTo>
                  <a:cubicBezTo>
                    <a:pt x="568553" y="482784"/>
                    <a:pt x="597390" y="464632"/>
                    <a:pt x="603980" y="435650"/>
                  </a:cubicBezTo>
                  <a:cubicBezTo>
                    <a:pt x="608591" y="415370"/>
                    <a:pt x="601105" y="394249"/>
                    <a:pt x="584752" y="381400"/>
                  </a:cubicBezTo>
                  <a:close/>
                  <a:moveTo>
                    <a:pt x="53733" y="293389"/>
                  </a:moveTo>
                  <a:cubicBezTo>
                    <a:pt x="44632" y="293389"/>
                    <a:pt x="37255" y="286012"/>
                    <a:pt x="37255" y="276911"/>
                  </a:cubicBezTo>
                  <a:cubicBezTo>
                    <a:pt x="37255" y="267810"/>
                    <a:pt x="44632" y="260433"/>
                    <a:pt x="53733" y="260433"/>
                  </a:cubicBezTo>
                  <a:cubicBezTo>
                    <a:pt x="62939" y="260433"/>
                    <a:pt x="70402" y="267895"/>
                    <a:pt x="70402" y="277101"/>
                  </a:cubicBezTo>
                  <a:cubicBezTo>
                    <a:pt x="70402" y="286307"/>
                    <a:pt x="62939" y="293770"/>
                    <a:pt x="53733" y="293770"/>
                  </a:cubicBezTo>
                  <a:close/>
                  <a:moveTo>
                    <a:pt x="551510" y="439788"/>
                  </a:moveTo>
                  <a:cubicBezTo>
                    <a:pt x="542409" y="439788"/>
                    <a:pt x="535031" y="432411"/>
                    <a:pt x="535031" y="423310"/>
                  </a:cubicBezTo>
                  <a:cubicBezTo>
                    <a:pt x="535031" y="414209"/>
                    <a:pt x="542409" y="406832"/>
                    <a:pt x="551510" y="406832"/>
                  </a:cubicBezTo>
                  <a:cubicBezTo>
                    <a:pt x="560610" y="406832"/>
                    <a:pt x="567988" y="414209"/>
                    <a:pt x="567988" y="423310"/>
                  </a:cubicBezTo>
                  <a:cubicBezTo>
                    <a:pt x="567988" y="432411"/>
                    <a:pt x="560610" y="439788"/>
                    <a:pt x="551510" y="439788"/>
                  </a:cubicBezTo>
                  <a:close/>
                </a:path>
              </a:pathLst>
            </a:custGeom>
            <a:grpFill/>
            <a:ln w="9525" cap="flat">
              <a:solidFill>
                <a:schemeClr val="tx1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MX" sz="280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Gráfico 635"/>
          <p:cNvSpPr/>
          <p:nvPr/>
        </p:nvSpPr>
        <p:spPr>
          <a:xfrm>
            <a:off x="843547" y="1378116"/>
            <a:ext cx="390456" cy="390450"/>
          </a:xfrm>
          <a:custGeom>
            <a:avLst/>
            <a:gdLst>
              <a:gd name="connsiteX0" fmla="*/ 180730 w 180975"/>
              <a:gd name="connsiteY0" fmla="*/ 140820 h 180975"/>
              <a:gd name="connsiteX1" fmla="*/ 161013 w 180975"/>
              <a:gd name="connsiteY1" fmla="*/ 120627 h 180975"/>
              <a:gd name="connsiteX2" fmla="*/ 145652 w 180975"/>
              <a:gd name="connsiteY2" fmla="*/ 112957 h 180975"/>
              <a:gd name="connsiteX3" fmla="*/ 128628 w 180975"/>
              <a:gd name="connsiteY3" fmla="*/ 115198 h 180975"/>
              <a:gd name="connsiteX4" fmla="*/ 120056 w 180975"/>
              <a:gd name="connsiteY4" fmla="*/ 106626 h 180975"/>
              <a:gd name="connsiteX5" fmla="*/ 132967 w 180975"/>
              <a:gd name="connsiteY5" fmla="*/ 59542 h 180975"/>
              <a:gd name="connsiteX6" fmla="*/ 110335 w 180975"/>
              <a:gd name="connsiteY6" fmla="*/ 16283 h 180975"/>
              <a:gd name="connsiteX7" fmla="*/ 64293 w 180975"/>
              <a:gd name="connsiteY7" fmla="*/ 43 h 180975"/>
              <a:gd name="connsiteX8" fmla="*/ 19529 w 180975"/>
              <a:gd name="connsiteY8" fmla="*/ 19529 h 180975"/>
              <a:gd name="connsiteX9" fmla="*/ 43 w 180975"/>
              <a:gd name="connsiteY9" fmla="*/ 64293 h 180975"/>
              <a:gd name="connsiteX10" fmla="*/ 16283 w 180975"/>
              <a:gd name="connsiteY10" fmla="*/ 110335 h 180975"/>
              <a:gd name="connsiteX11" fmla="*/ 59542 w 180975"/>
              <a:gd name="connsiteY11" fmla="*/ 132967 h 180975"/>
              <a:gd name="connsiteX12" fmla="*/ 106626 w 180975"/>
              <a:gd name="connsiteY12" fmla="*/ 120056 h 180975"/>
              <a:gd name="connsiteX13" fmla="*/ 115103 w 180975"/>
              <a:gd name="connsiteY13" fmla="*/ 128533 h 180975"/>
              <a:gd name="connsiteX14" fmla="*/ 112323 w 180975"/>
              <a:gd name="connsiteY14" fmla="*/ 145824 h 180975"/>
              <a:gd name="connsiteX15" fmla="*/ 120151 w 180975"/>
              <a:gd name="connsiteY15" fmla="*/ 161490 h 180975"/>
              <a:gd name="connsiteX16" fmla="*/ 140344 w 180975"/>
              <a:gd name="connsiteY16" fmla="*/ 181683 h 180975"/>
              <a:gd name="connsiteX17" fmla="*/ 160537 w 180975"/>
              <a:gd name="connsiteY17" fmla="*/ 190039 h 180975"/>
              <a:gd name="connsiteX18" fmla="*/ 180730 w 180975"/>
              <a:gd name="connsiteY18" fmla="*/ 181683 h 180975"/>
              <a:gd name="connsiteX19" fmla="*/ 187091 w 180975"/>
              <a:gd name="connsiteY19" fmla="*/ 172335 h 180975"/>
              <a:gd name="connsiteX20" fmla="*/ 189327 w 180975"/>
              <a:gd name="connsiteY20" fmla="*/ 161252 h 180975"/>
              <a:gd name="connsiteX21" fmla="*/ 187091 w 180975"/>
              <a:gd name="connsiteY21" fmla="*/ 150168 h 180975"/>
              <a:gd name="connsiteX22" fmla="*/ 180730 w 180975"/>
              <a:gd name="connsiteY22" fmla="*/ 140820 h 180975"/>
              <a:gd name="connsiteX23" fmla="*/ 99958 w 180975"/>
              <a:gd name="connsiteY23" fmla="*/ 100434 h 180975"/>
              <a:gd name="connsiteX24" fmla="*/ 75571 w 180975"/>
              <a:gd name="connsiteY24" fmla="*/ 113434 h 180975"/>
              <a:gd name="connsiteX25" fmla="*/ 48072 w 180975"/>
              <a:gd name="connsiteY25" fmla="*/ 110704 h 180975"/>
              <a:gd name="connsiteX26" fmla="*/ 26718 w 180975"/>
              <a:gd name="connsiteY26" fmla="*/ 93162 h 180975"/>
              <a:gd name="connsiteX27" fmla="*/ 18700 w 180975"/>
              <a:gd name="connsiteY27" fmla="*/ 66716 h 180975"/>
              <a:gd name="connsiteX28" fmla="*/ 26718 w 180975"/>
              <a:gd name="connsiteY28" fmla="*/ 40269 h 180975"/>
              <a:gd name="connsiteX29" fmla="*/ 48072 w 180975"/>
              <a:gd name="connsiteY29" fmla="*/ 22728 h 180975"/>
              <a:gd name="connsiteX30" fmla="*/ 75571 w 180975"/>
              <a:gd name="connsiteY30" fmla="*/ 19997 h 180975"/>
              <a:gd name="connsiteX31" fmla="*/ 99958 w 180975"/>
              <a:gd name="connsiteY31" fmla="*/ 32997 h 180975"/>
              <a:gd name="connsiteX32" fmla="*/ 110313 w 180975"/>
              <a:gd name="connsiteY32" fmla="*/ 48463 h 180975"/>
              <a:gd name="connsiteX33" fmla="*/ 113949 w 180975"/>
              <a:gd name="connsiteY33" fmla="*/ 66716 h 180975"/>
              <a:gd name="connsiteX34" fmla="*/ 110313 w 180975"/>
              <a:gd name="connsiteY34" fmla="*/ 84969 h 180975"/>
              <a:gd name="connsiteX35" fmla="*/ 99958 w 180975"/>
              <a:gd name="connsiteY35" fmla="*/ 100434 h 180975"/>
              <a:gd name="connsiteX36" fmla="*/ 167300 w 180975"/>
              <a:gd name="connsiteY36" fmla="*/ 167776 h 180975"/>
              <a:gd name="connsiteX37" fmla="*/ 164201 w 180975"/>
              <a:gd name="connsiteY37" fmla="*/ 169861 h 180975"/>
              <a:gd name="connsiteX38" fmla="*/ 160537 w 180975"/>
              <a:gd name="connsiteY38" fmla="*/ 170594 h 180975"/>
              <a:gd name="connsiteX39" fmla="*/ 156874 w 180975"/>
              <a:gd name="connsiteY39" fmla="*/ 169861 h 180975"/>
              <a:gd name="connsiteX40" fmla="*/ 153774 w 180975"/>
              <a:gd name="connsiteY40" fmla="*/ 167776 h 180975"/>
              <a:gd name="connsiteX41" fmla="*/ 133581 w 180975"/>
              <a:gd name="connsiteY41" fmla="*/ 147583 h 180975"/>
              <a:gd name="connsiteX42" fmla="*/ 131496 w 180975"/>
              <a:gd name="connsiteY42" fmla="*/ 144484 h 180975"/>
              <a:gd name="connsiteX43" fmla="*/ 130764 w 180975"/>
              <a:gd name="connsiteY43" fmla="*/ 140820 h 180975"/>
              <a:gd name="connsiteX44" fmla="*/ 131496 w 180975"/>
              <a:gd name="connsiteY44" fmla="*/ 137157 h 180975"/>
              <a:gd name="connsiteX45" fmla="*/ 133581 w 180975"/>
              <a:gd name="connsiteY45" fmla="*/ 134058 h 180975"/>
              <a:gd name="connsiteX46" fmla="*/ 136681 w 180975"/>
              <a:gd name="connsiteY46" fmla="*/ 131973 h 180975"/>
              <a:gd name="connsiteX47" fmla="*/ 140344 w 180975"/>
              <a:gd name="connsiteY47" fmla="*/ 131240 h 180975"/>
              <a:gd name="connsiteX48" fmla="*/ 144008 w 180975"/>
              <a:gd name="connsiteY48" fmla="*/ 131973 h 180975"/>
              <a:gd name="connsiteX49" fmla="*/ 147107 w 180975"/>
              <a:gd name="connsiteY49" fmla="*/ 134058 h 180975"/>
              <a:gd name="connsiteX50" fmla="*/ 167300 w 180975"/>
              <a:gd name="connsiteY50" fmla="*/ 154251 h 180975"/>
              <a:gd name="connsiteX51" fmla="*/ 169385 w 180975"/>
              <a:gd name="connsiteY51" fmla="*/ 157350 h 180975"/>
              <a:gd name="connsiteX52" fmla="*/ 170117 w 180975"/>
              <a:gd name="connsiteY52" fmla="*/ 161013 h 180975"/>
              <a:gd name="connsiteX53" fmla="*/ 169385 w 180975"/>
              <a:gd name="connsiteY53" fmla="*/ 164677 h 180975"/>
              <a:gd name="connsiteX54" fmla="*/ 167300 w 180975"/>
              <a:gd name="connsiteY54" fmla="*/ 167776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0975" h="180975">
                <a:moveTo>
                  <a:pt x="180730" y="140820"/>
                </a:moveTo>
                <a:lnTo>
                  <a:pt x="161013" y="120627"/>
                </a:lnTo>
                <a:cubicBezTo>
                  <a:pt x="156772" y="116596"/>
                  <a:pt x="151423" y="113925"/>
                  <a:pt x="145652" y="112957"/>
                </a:cubicBezTo>
                <a:cubicBezTo>
                  <a:pt x="139880" y="111990"/>
                  <a:pt x="133952" y="112770"/>
                  <a:pt x="128628" y="115198"/>
                </a:cubicBezTo>
                <a:lnTo>
                  <a:pt x="120056" y="106626"/>
                </a:lnTo>
                <a:cubicBezTo>
                  <a:pt x="130157" y="93128"/>
                  <a:pt x="134771" y="76305"/>
                  <a:pt x="132967" y="59542"/>
                </a:cubicBezTo>
                <a:cubicBezTo>
                  <a:pt x="131164" y="42779"/>
                  <a:pt x="123077" y="27323"/>
                  <a:pt x="110335" y="16283"/>
                </a:cubicBezTo>
                <a:cubicBezTo>
                  <a:pt x="97593" y="5243"/>
                  <a:pt x="81142" y="-560"/>
                  <a:pt x="64293" y="43"/>
                </a:cubicBezTo>
                <a:cubicBezTo>
                  <a:pt x="47445" y="645"/>
                  <a:pt x="31450" y="7607"/>
                  <a:pt x="19529" y="19529"/>
                </a:cubicBezTo>
                <a:cubicBezTo>
                  <a:pt x="7607" y="31450"/>
                  <a:pt x="645" y="47445"/>
                  <a:pt x="43" y="64293"/>
                </a:cubicBezTo>
                <a:cubicBezTo>
                  <a:pt x="-560" y="81142"/>
                  <a:pt x="5243" y="97593"/>
                  <a:pt x="16283" y="110335"/>
                </a:cubicBezTo>
                <a:cubicBezTo>
                  <a:pt x="27323" y="123077"/>
                  <a:pt x="42780" y="131164"/>
                  <a:pt x="59542" y="132967"/>
                </a:cubicBezTo>
                <a:cubicBezTo>
                  <a:pt x="76305" y="134771"/>
                  <a:pt x="93128" y="130157"/>
                  <a:pt x="106626" y="120056"/>
                </a:cubicBezTo>
                <a:lnTo>
                  <a:pt x="115103" y="128533"/>
                </a:lnTo>
                <a:cubicBezTo>
                  <a:pt x="112389" y="133863"/>
                  <a:pt x="111417" y="139912"/>
                  <a:pt x="112323" y="145824"/>
                </a:cubicBezTo>
                <a:cubicBezTo>
                  <a:pt x="113227" y="151736"/>
                  <a:pt x="115966" y="157216"/>
                  <a:pt x="120151" y="161490"/>
                </a:cubicBezTo>
                <a:lnTo>
                  <a:pt x="140344" y="181683"/>
                </a:lnTo>
                <a:cubicBezTo>
                  <a:pt x="145702" y="187034"/>
                  <a:pt x="152965" y="190039"/>
                  <a:pt x="160537" y="190039"/>
                </a:cubicBezTo>
                <a:cubicBezTo>
                  <a:pt x="168110" y="190039"/>
                  <a:pt x="175372" y="187034"/>
                  <a:pt x="180730" y="181683"/>
                </a:cubicBezTo>
                <a:cubicBezTo>
                  <a:pt x="183452" y="179021"/>
                  <a:pt x="185615" y="175843"/>
                  <a:pt x="187091" y="172335"/>
                </a:cubicBezTo>
                <a:cubicBezTo>
                  <a:pt x="188567" y="168826"/>
                  <a:pt x="189327" y="165058"/>
                  <a:pt x="189327" y="161252"/>
                </a:cubicBezTo>
                <a:cubicBezTo>
                  <a:pt x="189327" y="157445"/>
                  <a:pt x="188567" y="153676"/>
                  <a:pt x="187091" y="150168"/>
                </a:cubicBezTo>
                <a:cubicBezTo>
                  <a:pt x="185615" y="146659"/>
                  <a:pt x="183452" y="143482"/>
                  <a:pt x="180730" y="140820"/>
                </a:cubicBezTo>
                <a:close/>
                <a:moveTo>
                  <a:pt x="99958" y="100434"/>
                </a:moveTo>
                <a:cubicBezTo>
                  <a:pt x="93293" y="107083"/>
                  <a:pt x="84807" y="111606"/>
                  <a:pt x="75571" y="113434"/>
                </a:cubicBezTo>
                <a:cubicBezTo>
                  <a:pt x="66337" y="115262"/>
                  <a:pt x="56767" y="114312"/>
                  <a:pt x="48072" y="110704"/>
                </a:cubicBezTo>
                <a:cubicBezTo>
                  <a:pt x="39376" y="107096"/>
                  <a:pt x="31945" y="100992"/>
                  <a:pt x="26718" y="93162"/>
                </a:cubicBezTo>
                <a:cubicBezTo>
                  <a:pt x="21490" y="85334"/>
                  <a:pt x="18700" y="76130"/>
                  <a:pt x="18700" y="66716"/>
                </a:cubicBezTo>
                <a:cubicBezTo>
                  <a:pt x="18700" y="57302"/>
                  <a:pt x="21490" y="48099"/>
                  <a:pt x="26718" y="40269"/>
                </a:cubicBezTo>
                <a:cubicBezTo>
                  <a:pt x="31945" y="32440"/>
                  <a:pt x="39376" y="26336"/>
                  <a:pt x="48072" y="22728"/>
                </a:cubicBezTo>
                <a:cubicBezTo>
                  <a:pt x="56767" y="19119"/>
                  <a:pt x="66337" y="18169"/>
                  <a:pt x="75571" y="19997"/>
                </a:cubicBezTo>
                <a:cubicBezTo>
                  <a:pt x="84807" y="21825"/>
                  <a:pt x="93293" y="26349"/>
                  <a:pt x="99958" y="32997"/>
                </a:cubicBezTo>
                <a:cubicBezTo>
                  <a:pt x="104393" y="37421"/>
                  <a:pt x="107913" y="42677"/>
                  <a:pt x="110313" y="48463"/>
                </a:cubicBezTo>
                <a:cubicBezTo>
                  <a:pt x="112714" y="54249"/>
                  <a:pt x="113949" y="60451"/>
                  <a:pt x="113949" y="66716"/>
                </a:cubicBezTo>
                <a:cubicBezTo>
                  <a:pt x="113949" y="72980"/>
                  <a:pt x="112714" y="79183"/>
                  <a:pt x="110313" y="84969"/>
                </a:cubicBezTo>
                <a:cubicBezTo>
                  <a:pt x="107913" y="90755"/>
                  <a:pt x="104393" y="96010"/>
                  <a:pt x="99958" y="100434"/>
                </a:cubicBezTo>
                <a:close/>
                <a:moveTo>
                  <a:pt x="167300" y="167776"/>
                </a:moveTo>
                <a:cubicBezTo>
                  <a:pt x="166414" y="168669"/>
                  <a:pt x="165361" y="169377"/>
                  <a:pt x="164201" y="169861"/>
                </a:cubicBezTo>
                <a:cubicBezTo>
                  <a:pt x="163039" y="170344"/>
                  <a:pt x="161795" y="170594"/>
                  <a:pt x="160537" y="170594"/>
                </a:cubicBezTo>
                <a:cubicBezTo>
                  <a:pt x="159280" y="170594"/>
                  <a:pt x="158035" y="170344"/>
                  <a:pt x="156874" y="169861"/>
                </a:cubicBezTo>
                <a:cubicBezTo>
                  <a:pt x="155714" y="169377"/>
                  <a:pt x="154660" y="168669"/>
                  <a:pt x="153774" y="167776"/>
                </a:cubicBezTo>
                <a:lnTo>
                  <a:pt x="133581" y="147583"/>
                </a:lnTo>
                <a:cubicBezTo>
                  <a:pt x="132689" y="146697"/>
                  <a:pt x="131980" y="145644"/>
                  <a:pt x="131496" y="144484"/>
                </a:cubicBezTo>
                <a:cubicBezTo>
                  <a:pt x="131013" y="143323"/>
                  <a:pt x="130764" y="142078"/>
                  <a:pt x="130764" y="140820"/>
                </a:cubicBezTo>
                <a:cubicBezTo>
                  <a:pt x="130764" y="139563"/>
                  <a:pt x="131013" y="138318"/>
                  <a:pt x="131496" y="137157"/>
                </a:cubicBezTo>
                <a:cubicBezTo>
                  <a:pt x="131980" y="135996"/>
                  <a:pt x="132689" y="134944"/>
                  <a:pt x="133581" y="134058"/>
                </a:cubicBezTo>
                <a:cubicBezTo>
                  <a:pt x="134467" y="133165"/>
                  <a:pt x="135521" y="132457"/>
                  <a:pt x="136681" y="131973"/>
                </a:cubicBezTo>
                <a:cubicBezTo>
                  <a:pt x="137842" y="131489"/>
                  <a:pt x="139087" y="131240"/>
                  <a:pt x="140344" y="131240"/>
                </a:cubicBezTo>
                <a:cubicBezTo>
                  <a:pt x="141602" y="131240"/>
                  <a:pt x="142846" y="131489"/>
                  <a:pt x="144008" y="131973"/>
                </a:cubicBezTo>
                <a:cubicBezTo>
                  <a:pt x="145168" y="132457"/>
                  <a:pt x="146221" y="133165"/>
                  <a:pt x="147107" y="134058"/>
                </a:cubicBezTo>
                <a:lnTo>
                  <a:pt x="167300" y="154251"/>
                </a:lnTo>
                <a:cubicBezTo>
                  <a:pt x="168192" y="155136"/>
                  <a:pt x="168901" y="156190"/>
                  <a:pt x="169385" y="157350"/>
                </a:cubicBezTo>
                <a:cubicBezTo>
                  <a:pt x="169868" y="158511"/>
                  <a:pt x="170117" y="159756"/>
                  <a:pt x="170117" y="161013"/>
                </a:cubicBezTo>
                <a:cubicBezTo>
                  <a:pt x="170117" y="162271"/>
                  <a:pt x="169868" y="163516"/>
                  <a:pt x="169385" y="164677"/>
                </a:cubicBezTo>
                <a:cubicBezTo>
                  <a:pt x="168901" y="165837"/>
                  <a:pt x="168192" y="166890"/>
                  <a:pt x="167300" y="167776"/>
                </a:cubicBez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4253" y="5846568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6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8571807" cy="825046"/>
          </a:xfrm>
        </p:spPr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Objetivo General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3228013" y="1853819"/>
            <a:ext cx="8713508" cy="3718754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s-E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Desarrollar un sistema de recomendaciones </a:t>
            </a: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basado en </a:t>
            </a:r>
            <a:r>
              <a:rPr lang="es-E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tenga en cuenta las preferencias de los usuarios y genere recomendaciones personalizadas para las plataformas del proyecto Z17. </a:t>
            </a:r>
            <a:endParaRPr lang="en-US" sz="2800" kern="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4253" y="5846568"/>
            <a:ext cx="1198888" cy="90089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906A4318-2678-46E2-A9DF-213E857C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63" y="2239602"/>
            <a:ext cx="2517358" cy="25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4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94DB2F5-D0E5-02F3-40A6-3A619163C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BE99399-8DA0-DC17-287B-1BD59D11D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PREGUNTAS </a:t>
            </a:r>
            <a:r>
              <a:rPr lang="es-MX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CIENTíFICAS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6CEC2F2-74C5-27DB-5781-0B8A01AAEC62}"/>
              </a:ext>
            </a:extLst>
          </p:cNvPr>
          <p:cNvSpPr txBox="1"/>
          <p:nvPr/>
        </p:nvSpPr>
        <p:spPr>
          <a:xfrm>
            <a:off x="440217" y="1455348"/>
            <a:ext cx="11305728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¿Cuáles son los principios teóricos y desarrollos recientes en la recomendación de información que sustenta la implementación de un sistema de recomendación basado en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que tenga en cuenta las preferencias de los usuarios y genere recomendaciones personalizadas?</a:t>
            </a:r>
          </a:p>
          <a:p>
            <a:pPr marL="457200" indent="-457200" algn="just">
              <a:buFont typeface="+mj-lt"/>
              <a:buAutoNum type="arabicPeriod"/>
            </a:pPr>
            <a:endParaRPr lang="es-E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 algn="just">
              <a:buFont typeface="+mj-lt"/>
              <a:buAutoNum type="arabicPeriod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Cómo implementar un sistema de recomendación basado en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que tenga en cuenta las preferencias de los usuarios y genere recomendaciones personalizadas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para las plataformas del proyecto Z17?</a:t>
            </a:r>
          </a:p>
          <a:p>
            <a:pPr marL="457200" indent="-457200" algn="just">
              <a:buFont typeface="+mj-lt"/>
              <a:buAutoNum type="arabicPeriod"/>
            </a:pP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 algn="just">
              <a:buFont typeface="+mj-lt"/>
              <a:buAutoNum type="arabicPeriod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¿Cómo evaluar a través de pruebas la calidad del sistema y de las recomendaciones para las plataformas del proyecto Z17?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s-ES" sz="28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ES" altLang="es-E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3713" y="5774829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1DBD411-A4F1-7C87-0AA4-5A5D657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148782" cy="825046"/>
          </a:xfrm>
        </p:spPr>
        <p:txBody>
          <a:bodyPr>
            <a:normAutofit/>
          </a:bodyPr>
          <a:lstStyle/>
          <a:p>
            <a:r>
              <a:rPr lang="es-E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es-ES" sz="32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es-E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56930" y="1856232"/>
            <a:ext cx="530352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Campo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de la </a:t>
            </a:r>
            <a:endParaRPr lang="es-ES" sz="2400" dirty="0"/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inteligencia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artificial (IA).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Redes neuronales de </a:t>
            </a: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múltiples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capas.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inspira en el funcionamiento </a:t>
            </a: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del 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cerebro humano.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Aprendizaje de patrones </a:t>
            </a:r>
          </a:p>
          <a:p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abstractos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0" b="-1220"/>
          <a:stretch/>
        </p:blipFill>
        <p:spPr>
          <a:xfrm>
            <a:off x="4873753" y="1318132"/>
            <a:ext cx="7318247" cy="5001768"/>
          </a:xfrm>
          <a:prstGeom prst="roundRect">
            <a:avLst/>
          </a:prstGeom>
        </p:spPr>
      </p:pic>
      <p:pic>
        <p:nvPicPr>
          <p:cNvPr id="10" name="Graphic 6" descr="Man carrying laptop">
            <a:extLst>
              <a:ext uri="{FF2B5EF4-FFF2-40B4-BE49-F238E27FC236}">
                <a16:creationId xmlns="" xmlns:a16="http://schemas.microsoft.com/office/drawing/2014/main" id="{B6245E9E-2179-E32D-587A-D3AB5034C9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93112" y="5869451"/>
            <a:ext cx="1198888" cy="90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0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se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ido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  <wetp:taskpane dockstate="right" visibility="0" width="438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6BB9D88-C50A-4CA5-9054-05D562A7E6DE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8E6646B-EE44-4193-85BA-101558F71AD8}">
  <we:reference id="wa200003052" version="2.0.0.0" store="en-US" storeType="OMEX"/>
  <we:alternateReferences>
    <we:reference id="WA200003052" version="2.0.0.0" store="WA200003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8169</TotalTime>
  <Words>3424</Words>
  <Application>Microsoft Office PowerPoint</Application>
  <PresentationFormat>Panorámica</PresentationFormat>
  <Paragraphs>357</Paragraphs>
  <Slides>40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40</vt:i4>
      </vt:variant>
    </vt:vector>
  </HeadingPairs>
  <TitlesOfParts>
    <vt:vector size="48" baseType="lpstr">
      <vt:lpstr>Arial</vt:lpstr>
      <vt:lpstr>Symbol</vt:lpstr>
      <vt:lpstr>Myriad Pro</vt:lpstr>
      <vt:lpstr>Calibri</vt:lpstr>
      <vt:lpstr>Wingdings</vt:lpstr>
      <vt:lpstr>Times New Roman</vt:lpstr>
      <vt:lpstr>Frase</vt:lpstr>
      <vt:lpstr>Contenido</vt:lpstr>
      <vt:lpstr>Implementación de un Sistema de Recomendación basado en Deep Learning para las plataformas del proyecto z17. </vt:lpstr>
      <vt:lpstr>INTRODUCCIÓN</vt:lpstr>
      <vt:lpstr>INTRODUCCIÓN</vt:lpstr>
      <vt:lpstr>PROBLEMÁTICA</vt:lpstr>
      <vt:lpstr>PROBLEMA A RESOLVER</vt:lpstr>
      <vt:lpstr>DISEÑO TEÓRICO DE LA INVESTIGACIÓN</vt:lpstr>
      <vt:lpstr>Objetivo General</vt:lpstr>
      <vt:lpstr>PREGUNTAS CIENTíFICAS</vt:lpstr>
      <vt:lpstr>Deep Learning</vt:lpstr>
      <vt:lpstr>Sistemas de Recomendaciones</vt:lpstr>
      <vt:lpstr>ESTUDIO DE SOLUCIONES SIMILARES</vt:lpstr>
      <vt:lpstr>ESTUDIO DE SOLUCIONES SIMILARES</vt:lpstr>
      <vt:lpstr>ESTUDIO DE SOLUCIONES SIMILARES</vt:lpstr>
      <vt:lpstr>ESTUDIO DE SOLUCIONES SIMILARES</vt:lpstr>
      <vt:lpstr>ESTUDIO DE SOLUCIONES SIMILARES</vt:lpstr>
      <vt:lpstr>TECNOLOGIAS Y HERRAMIENTAS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PROPUESTA DE SOLUCIÓN</vt:lpstr>
      <vt:lpstr>REQUISITOS</vt:lpstr>
      <vt:lpstr>Arquitectura</vt:lpstr>
      <vt:lpstr>PATRONES DE DISEÑO </vt:lpstr>
      <vt:lpstr>PATRONES DE DISEÑO </vt:lpstr>
      <vt:lpstr>PATRONES DE DISEÑO </vt:lpstr>
      <vt:lpstr>Diagrama de Despliegue</vt:lpstr>
      <vt:lpstr>Estrategia de Pruebas</vt:lpstr>
      <vt:lpstr>Prueba de Caja Negra</vt:lpstr>
      <vt:lpstr>Prueba de Caja Blanca</vt:lpstr>
      <vt:lpstr>Prueba de Seguridad</vt:lpstr>
      <vt:lpstr>Prueba de Rendimiento</vt:lpstr>
      <vt:lpstr>Validación de la Solución</vt:lpstr>
      <vt:lpstr>CONCLUSIONES </vt:lpstr>
      <vt:lpstr>CONCLUSIONES </vt:lpstr>
      <vt:lpstr>RECOMENDACIONES</vt:lpstr>
      <vt:lpstr>Implementación de un Sistema de Recomendación basado en Deep Learning para las plataformas del proyecto z17.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Hector Betancourt Matos</dc:creator>
  <cp:lastModifiedBy>Cuenta Microsoft</cp:lastModifiedBy>
  <cp:revision>872</cp:revision>
  <dcterms:created xsi:type="dcterms:W3CDTF">2022-02-03T04:43:00Z</dcterms:created>
  <dcterms:modified xsi:type="dcterms:W3CDTF">2024-11-24T04:56:52Z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1033-10.2.0.5908</vt:lpwstr>
  </property>
</Properties>
</file>